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6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MX"/>
          </a:p>
        </p:txBody>
      </p:sp>
      <p:sp>
        <p:nvSpPr>
          <p:cNvPr id="4" name="Marcador de fecha 3"/>
          <p:cNvSpPr>
            <a:spLocks noGrp="1"/>
          </p:cNvSpPr>
          <p:nvPr>
            <p:ph type="dt" sz="half" idx="10"/>
          </p:nvPr>
        </p:nvSpPr>
        <p:spPr/>
        <p:txBody>
          <a:bodyPr/>
          <a:lstStyle/>
          <a:p>
            <a:fld id="{D172FF79-BB62-40D4-8CB7-E06728903899}" type="datetimeFigureOut">
              <a:rPr lang="es-MX" smtClean="0"/>
              <a:t>18/10/2021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981468EA-1A08-45DF-9AF1-19BB9FFB6C02}" type="slidenum">
              <a:rPr lang="es-MX" smtClean="0"/>
              <a:t>‹Nº›</a:t>
            </a:fld>
            <a:endParaRPr lang="es-MX"/>
          </a:p>
        </p:txBody>
      </p:sp>
    </p:spTree>
    <p:extLst>
      <p:ext uri="{BB962C8B-B14F-4D97-AF65-F5344CB8AC3E}">
        <p14:creationId xmlns:p14="http://schemas.microsoft.com/office/powerpoint/2010/main" val="1880186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D172FF79-BB62-40D4-8CB7-E06728903899}" type="datetimeFigureOut">
              <a:rPr lang="es-MX" smtClean="0"/>
              <a:t>18/10/2021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981468EA-1A08-45DF-9AF1-19BB9FFB6C02}" type="slidenum">
              <a:rPr lang="es-MX" smtClean="0"/>
              <a:t>‹Nº›</a:t>
            </a:fld>
            <a:endParaRPr lang="es-MX"/>
          </a:p>
        </p:txBody>
      </p:sp>
    </p:spTree>
    <p:extLst>
      <p:ext uri="{BB962C8B-B14F-4D97-AF65-F5344CB8AC3E}">
        <p14:creationId xmlns:p14="http://schemas.microsoft.com/office/powerpoint/2010/main" val="4043790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D172FF79-BB62-40D4-8CB7-E06728903899}" type="datetimeFigureOut">
              <a:rPr lang="es-MX" smtClean="0"/>
              <a:t>18/10/2021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981468EA-1A08-45DF-9AF1-19BB9FFB6C02}" type="slidenum">
              <a:rPr lang="es-MX" smtClean="0"/>
              <a:t>‹Nº›</a:t>
            </a:fld>
            <a:endParaRPr lang="es-MX"/>
          </a:p>
        </p:txBody>
      </p:sp>
    </p:spTree>
    <p:extLst>
      <p:ext uri="{BB962C8B-B14F-4D97-AF65-F5344CB8AC3E}">
        <p14:creationId xmlns:p14="http://schemas.microsoft.com/office/powerpoint/2010/main" val="2472650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D172FF79-BB62-40D4-8CB7-E06728903899}" type="datetimeFigureOut">
              <a:rPr lang="es-MX" smtClean="0"/>
              <a:t>18/10/2021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981468EA-1A08-45DF-9AF1-19BB9FFB6C02}" type="slidenum">
              <a:rPr lang="es-MX" smtClean="0"/>
              <a:t>‹Nº›</a:t>
            </a:fld>
            <a:endParaRPr lang="es-MX"/>
          </a:p>
        </p:txBody>
      </p:sp>
    </p:spTree>
    <p:extLst>
      <p:ext uri="{BB962C8B-B14F-4D97-AF65-F5344CB8AC3E}">
        <p14:creationId xmlns:p14="http://schemas.microsoft.com/office/powerpoint/2010/main" val="1378236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D172FF79-BB62-40D4-8CB7-E06728903899}" type="datetimeFigureOut">
              <a:rPr lang="es-MX" smtClean="0"/>
              <a:t>18/10/2021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981468EA-1A08-45DF-9AF1-19BB9FFB6C02}" type="slidenum">
              <a:rPr lang="es-MX" smtClean="0"/>
              <a:t>‹Nº›</a:t>
            </a:fld>
            <a:endParaRPr lang="es-MX"/>
          </a:p>
        </p:txBody>
      </p:sp>
    </p:spTree>
    <p:extLst>
      <p:ext uri="{BB962C8B-B14F-4D97-AF65-F5344CB8AC3E}">
        <p14:creationId xmlns:p14="http://schemas.microsoft.com/office/powerpoint/2010/main" val="2212133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D172FF79-BB62-40D4-8CB7-E06728903899}" type="datetimeFigureOut">
              <a:rPr lang="es-MX" smtClean="0"/>
              <a:t>18/10/2021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981468EA-1A08-45DF-9AF1-19BB9FFB6C02}" type="slidenum">
              <a:rPr lang="es-MX" smtClean="0"/>
              <a:t>‹Nº›</a:t>
            </a:fld>
            <a:endParaRPr lang="es-MX"/>
          </a:p>
        </p:txBody>
      </p:sp>
    </p:spTree>
    <p:extLst>
      <p:ext uri="{BB962C8B-B14F-4D97-AF65-F5344CB8AC3E}">
        <p14:creationId xmlns:p14="http://schemas.microsoft.com/office/powerpoint/2010/main" val="8385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D172FF79-BB62-40D4-8CB7-E06728903899}" type="datetimeFigureOut">
              <a:rPr lang="es-MX" smtClean="0"/>
              <a:t>18/10/2021</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981468EA-1A08-45DF-9AF1-19BB9FFB6C02}" type="slidenum">
              <a:rPr lang="es-MX" smtClean="0"/>
              <a:t>‹Nº›</a:t>
            </a:fld>
            <a:endParaRPr lang="es-MX"/>
          </a:p>
        </p:txBody>
      </p:sp>
    </p:spTree>
    <p:extLst>
      <p:ext uri="{BB962C8B-B14F-4D97-AF65-F5344CB8AC3E}">
        <p14:creationId xmlns:p14="http://schemas.microsoft.com/office/powerpoint/2010/main" val="1417823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D172FF79-BB62-40D4-8CB7-E06728903899}" type="datetimeFigureOut">
              <a:rPr lang="es-MX" smtClean="0"/>
              <a:t>18/10/2021</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981468EA-1A08-45DF-9AF1-19BB9FFB6C02}" type="slidenum">
              <a:rPr lang="es-MX" smtClean="0"/>
              <a:t>‹Nº›</a:t>
            </a:fld>
            <a:endParaRPr lang="es-MX"/>
          </a:p>
        </p:txBody>
      </p:sp>
    </p:spTree>
    <p:extLst>
      <p:ext uri="{BB962C8B-B14F-4D97-AF65-F5344CB8AC3E}">
        <p14:creationId xmlns:p14="http://schemas.microsoft.com/office/powerpoint/2010/main" val="677056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D172FF79-BB62-40D4-8CB7-E06728903899}" type="datetimeFigureOut">
              <a:rPr lang="es-MX" smtClean="0"/>
              <a:t>18/10/2021</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981468EA-1A08-45DF-9AF1-19BB9FFB6C02}" type="slidenum">
              <a:rPr lang="es-MX" smtClean="0"/>
              <a:t>‹Nº›</a:t>
            </a:fld>
            <a:endParaRPr lang="es-MX"/>
          </a:p>
        </p:txBody>
      </p:sp>
    </p:spTree>
    <p:extLst>
      <p:ext uri="{BB962C8B-B14F-4D97-AF65-F5344CB8AC3E}">
        <p14:creationId xmlns:p14="http://schemas.microsoft.com/office/powerpoint/2010/main" val="3597520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D172FF79-BB62-40D4-8CB7-E06728903899}" type="datetimeFigureOut">
              <a:rPr lang="es-MX" smtClean="0"/>
              <a:t>18/10/2021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981468EA-1A08-45DF-9AF1-19BB9FFB6C02}" type="slidenum">
              <a:rPr lang="es-MX" smtClean="0"/>
              <a:t>‹Nº›</a:t>
            </a:fld>
            <a:endParaRPr lang="es-MX"/>
          </a:p>
        </p:txBody>
      </p:sp>
    </p:spTree>
    <p:extLst>
      <p:ext uri="{BB962C8B-B14F-4D97-AF65-F5344CB8AC3E}">
        <p14:creationId xmlns:p14="http://schemas.microsoft.com/office/powerpoint/2010/main" val="264798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D172FF79-BB62-40D4-8CB7-E06728903899}" type="datetimeFigureOut">
              <a:rPr lang="es-MX" smtClean="0"/>
              <a:t>18/10/2021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981468EA-1A08-45DF-9AF1-19BB9FFB6C02}" type="slidenum">
              <a:rPr lang="es-MX" smtClean="0"/>
              <a:t>‹Nº›</a:t>
            </a:fld>
            <a:endParaRPr lang="es-MX"/>
          </a:p>
        </p:txBody>
      </p:sp>
    </p:spTree>
    <p:extLst>
      <p:ext uri="{BB962C8B-B14F-4D97-AF65-F5344CB8AC3E}">
        <p14:creationId xmlns:p14="http://schemas.microsoft.com/office/powerpoint/2010/main" val="475885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72FF79-BB62-40D4-8CB7-E06728903899}" type="datetimeFigureOut">
              <a:rPr lang="es-MX" smtClean="0"/>
              <a:t>18/10/2021</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1468EA-1A08-45DF-9AF1-19BB9FFB6C02}" type="slidenum">
              <a:rPr lang="es-MX" smtClean="0"/>
              <a:t>‹Nº›</a:t>
            </a:fld>
            <a:endParaRPr lang="es-MX"/>
          </a:p>
        </p:txBody>
      </p:sp>
    </p:spTree>
    <p:extLst>
      <p:ext uri="{BB962C8B-B14F-4D97-AF65-F5344CB8AC3E}">
        <p14:creationId xmlns:p14="http://schemas.microsoft.com/office/powerpoint/2010/main" val="20488040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B805F0-CBEB-4324-B066-30919C361903}"/>
              </a:ext>
            </a:extLst>
          </p:cNvPr>
          <p:cNvSpPr>
            <a:spLocks noGrp="1"/>
          </p:cNvSpPr>
          <p:nvPr>
            <p:ph type="title"/>
          </p:nvPr>
        </p:nvSpPr>
        <p:spPr/>
        <p:txBody>
          <a:bodyPr/>
          <a:lstStyle/>
          <a:p>
            <a:r>
              <a:rPr lang="es-MX" dirty="0"/>
              <a:t>HIPÓTESIS</a:t>
            </a:r>
          </a:p>
        </p:txBody>
      </p:sp>
      <p:sp>
        <p:nvSpPr>
          <p:cNvPr id="3" name="Marcador de contenido 2">
            <a:extLst>
              <a:ext uri="{FF2B5EF4-FFF2-40B4-BE49-F238E27FC236}">
                <a16:creationId xmlns:a16="http://schemas.microsoft.com/office/drawing/2014/main" id="{05F8E884-98FB-4011-A4ED-9B0F2FF80C16}"/>
              </a:ext>
            </a:extLst>
          </p:cNvPr>
          <p:cNvSpPr>
            <a:spLocks noGrp="1"/>
          </p:cNvSpPr>
          <p:nvPr>
            <p:ph idx="1"/>
          </p:nvPr>
        </p:nvSpPr>
        <p:spPr/>
        <p:txBody>
          <a:bodyPr anchor="ctr"/>
          <a:lstStyle/>
          <a:p>
            <a:pPr marL="0" indent="0" algn="just">
              <a:buNone/>
            </a:pPr>
            <a:r>
              <a:rPr lang="es-MX" dirty="0"/>
              <a:t>Una hipótesis está relacionada directamente con la problemática de investigación que se tiene, una hipótesis surge de los objetivos y problemas de investigación. Es importante señalar, que, por lo general, la formulación de hipótesis es pertinente en investigaciones de nivel explicativo, donde se pretende establecer relaciones causales entre variables. En las investigaciones de nivel exploratorio y en algunas de carácter descriptivo comúnmente no se plantean hipótesis de </a:t>
            </a:r>
            <a:r>
              <a:rPr lang="es-MX" dirty="0" smtClean="0"/>
              <a:t>manera explícita</a:t>
            </a:r>
            <a:r>
              <a:rPr lang="es-MX" dirty="0"/>
              <a:t>, es decir, se trabaja con objetivos.</a:t>
            </a:r>
          </a:p>
          <a:p>
            <a:pPr marL="0" indent="0" algn="just">
              <a:buNone/>
            </a:pPr>
            <a:endParaRPr lang="es-MX" dirty="0"/>
          </a:p>
        </p:txBody>
      </p:sp>
    </p:spTree>
    <p:extLst>
      <p:ext uri="{BB962C8B-B14F-4D97-AF65-F5344CB8AC3E}">
        <p14:creationId xmlns:p14="http://schemas.microsoft.com/office/powerpoint/2010/main" val="30509814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C002E8-1886-462E-9340-9469805175DD}"/>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95B8D2A9-7B12-4934-8C80-7FEC375B49DF}"/>
              </a:ext>
            </a:extLst>
          </p:cNvPr>
          <p:cNvSpPr>
            <a:spLocks noGrp="1"/>
          </p:cNvSpPr>
          <p:nvPr>
            <p:ph idx="1"/>
          </p:nvPr>
        </p:nvSpPr>
        <p:spPr/>
        <p:txBody>
          <a:bodyPr/>
          <a:lstStyle/>
          <a:p>
            <a:pPr algn="just"/>
            <a:r>
              <a:rPr lang="es-MX" dirty="0"/>
              <a:t> Las hipótesis se someten a prueba en la realidad, mediante el desarrollo de un diseño de investigación, recolectando datos a través de uno o varios instrumentos de medición y analizando e interpretando dichos datos. </a:t>
            </a:r>
          </a:p>
          <a:p>
            <a:pPr algn="just"/>
            <a:r>
              <a:rPr lang="es-MX" dirty="0"/>
              <a:t> Las principales dificultades para formular hipótesis son: falta de conocimientos o ausencia de claridad en el marco teórico, falta de aptitud para la utilización lógica del marco teórico, desconocimiento de las técnicas adecuadas para redacción de hipótesis. </a:t>
            </a:r>
          </a:p>
        </p:txBody>
      </p:sp>
    </p:spTree>
    <p:extLst>
      <p:ext uri="{BB962C8B-B14F-4D97-AF65-F5344CB8AC3E}">
        <p14:creationId xmlns:p14="http://schemas.microsoft.com/office/powerpoint/2010/main" val="5660649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9E21103-E3AC-4F79-A538-D8FEF6612939}"/>
              </a:ext>
            </a:extLst>
          </p:cNvPr>
          <p:cNvSpPr>
            <a:spLocks noGrp="1"/>
          </p:cNvSpPr>
          <p:nvPr>
            <p:ph type="title"/>
          </p:nvPr>
        </p:nvSpPr>
        <p:spPr/>
        <p:txBody>
          <a:bodyPr/>
          <a:lstStyle/>
          <a:p>
            <a:r>
              <a:rPr lang="es-MX" b="1" dirty="0"/>
              <a:t>Criterios como elaborar una hipótesis</a:t>
            </a:r>
            <a:endParaRPr lang="es-MX" dirty="0"/>
          </a:p>
        </p:txBody>
      </p:sp>
      <p:sp>
        <p:nvSpPr>
          <p:cNvPr id="3" name="Marcador de contenido 2">
            <a:extLst>
              <a:ext uri="{FF2B5EF4-FFF2-40B4-BE49-F238E27FC236}">
                <a16:creationId xmlns:a16="http://schemas.microsoft.com/office/drawing/2014/main" id="{C3E303B3-AB6D-48CF-ACAA-4BBCBD20D8F2}"/>
              </a:ext>
            </a:extLst>
          </p:cNvPr>
          <p:cNvSpPr>
            <a:spLocks noGrp="1"/>
          </p:cNvSpPr>
          <p:nvPr>
            <p:ph idx="1"/>
          </p:nvPr>
        </p:nvSpPr>
        <p:spPr/>
        <p:txBody>
          <a:bodyPr anchor="ctr"/>
          <a:lstStyle/>
          <a:p>
            <a:pPr marL="0" indent="0" algn="just">
              <a:buNone/>
            </a:pPr>
            <a:r>
              <a:rPr lang="es-MX" dirty="0"/>
              <a:t>Toda hipótesis de investigación debe ser verificable estadística y/o econométricamente. Para que</a:t>
            </a:r>
            <a:r>
              <a:rPr lang="es-MX" b="1" dirty="0"/>
              <a:t> </a:t>
            </a:r>
            <a:r>
              <a:rPr lang="es-MX" dirty="0"/>
              <a:t>una hipótesis sea verificable estadísticamente se debe tener conocimiento sobre el tema sobre el cual se elabora la hipótesis  y  además las variables deben ser medibles. </a:t>
            </a:r>
          </a:p>
          <a:p>
            <a:endParaRPr lang="es-MX" dirty="0"/>
          </a:p>
        </p:txBody>
      </p:sp>
    </p:spTree>
    <p:extLst>
      <p:ext uri="{BB962C8B-B14F-4D97-AF65-F5344CB8AC3E}">
        <p14:creationId xmlns:p14="http://schemas.microsoft.com/office/powerpoint/2010/main" val="30361496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EEFFF4-D69E-408F-827C-9A2295F8D4C1}"/>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E6EE1747-7FA2-4E49-A09D-2A042253E74C}"/>
              </a:ext>
            </a:extLst>
          </p:cNvPr>
          <p:cNvSpPr>
            <a:spLocks noGrp="1"/>
          </p:cNvSpPr>
          <p:nvPr>
            <p:ph idx="1"/>
          </p:nvPr>
        </p:nvSpPr>
        <p:spPr/>
        <p:txBody>
          <a:bodyPr>
            <a:normAutofit fontScale="92500" lnSpcReduction="10000"/>
          </a:bodyPr>
          <a:lstStyle/>
          <a:p>
            <a:pPr algn="just"/>
            <a:r>
              <a:rPr lang="es-MX" dirty="0"/>
              <a:t> El investigador debe tener una razón específica para considerar una hipótesis, porque tiene una redacción profesional y porque responde al problema de investigación y  ayuda a guiar el trabajo investigativo. </a:t>
            </a:r>
          </a:p>
          <a:p>
            <a:pPr algn="just"/>
            <a:r>
              <a:rPr lang="es-MX" dirty="0"/>
              <a:t> Toda hipótesis debe indicar la relación entre variables. Esto implica nuevamente que las variables deben ser medibles. </a:t>
            </a:r>
          </a:p>
          <a:p>
            <a:pPr algn="just"/>
            <a:r>
              <a:rPr lang="es-MX" dirty="0"/>
              <a:t> Toda hipótesis debe tener sus límites. Se deben escoger variables sencillas de validar, escogiendo un pequeño problema. </a:t>
            </a:r>
          </a:p>
          <a:p>
            <a:pPr algn="just"/>
            <a:r>
              <a:rPr lang="es-MX" dirty="0"/>
              <a:t> Toda hipótesis debe estar formulada en términos sencillos. Es decir que debe usar palabras sencillas, fáciles de comprender.</a:t>
            </a:r>
          </a:p>
          <a:p>
            <a:pPr algn="just"/>
            <a:r>
              <a:rPr lang="es-MX" dirty="0"/>
              <a:t>Si la expresión o aseveración que redactemos no cumple con estos requisitos, no será hipótesis, sino que será un supuesto.</a:t>
            </a:r>
          </a:p>
        </p:txBody>
      </p:sp>
    </p:spTree>
    <p:extLst>
      <p:ext uri="{BB962C8B-B14F-4D97-AF65-F5344CB8AC3E}">
        <p14:creationId xmlns:p14="http://schemas.microsoft.com/office/powerpoint/2010/main" val="33948447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D666E8-84AA-4D25-A6EF-1A358F228B2C}"/>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B8F6B824-FAEA-4AAE-B4AC-70B5CA4472E7}"/>
              </a:ext>
            </a:extLst>
          </p:cNvPr>
          <p:cNvSpPr>
            <a:spLocks noGrp="1"/>
          </p:cNvSpPr>
          <p:nvPr>
            <p:ph idx="1"/>
          </p:nvPr>
        </p:nvSpPr>
        <p:spPr/>
        <p:txBody>
          <a:bodyPr anchor="ctr"/>
          <a:lstStyle/>
          <a:p>
            <a:pPr marL="0" indent="0" algn="just">
              <a:buNone/>
            </a:pPr>
            <a:r>
              <a:rPr lang="es-MX" dirty="0"/>
              <a:t>Un elemento indispensable para saber cómo elaborar una hipótesis sencilla pero fácil de comprobar, es el conocimiento que tiene el investigador de la realidad del problema, y el conocimiento que tenga sobre el marco teórico que responde a ese problema. </a:t>
            </a:r>
          </a:p>
          <a:p>
            <a:pPr marL="0" indent="0" algn="just">
              <a:buNone/>
            </a:pPr>
            <a:r>
              <a:rPr lang="es-MX" dirty="0"/>
              <a:t>Asimismo, cada tipo de hipótesis tiene sus características extra.</a:t>
            </a:r>
          </a:p>
          <a:p>
            <a:pPr marL="0" indent="0" algn="just">
              <a:buNone/>
            </a:pPr>
            <a:r>
              <a:rPr lang="es-MX" dirty="0"/>
              <a:t>Las hipótesis descriptivas del valor de variables que se van a observar en un contexto. </a:t>
            </a:r>
          </a:p>
          <a:p>
            <a:endParaRPr lang="es-MX" dirty="0"/>
          </a:p>
        </p:txBody>
      </p:sp>
    </p:spTree>
    <p:extLst>
      <p:ext uri="{BB962C8B-B14F-4D97-AF65-F5344CB8AC3E}">
        <p14:creationId xmlns:p14="http://schemas.microsoft.com/office/powerpoint/2010/main" val="30804192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6E1426-F8F4-472D-80ED-BDD6E86DD133}"/>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3C372712-6909-4AD7-B08B-C9E071CEA594}"/>
              </a:ext>
            </a:extLst>
          </p:cNvPr>
          <p:cNvSpPr>
            <a:spLocks noGrp="1"/>
          </p:cNvSpPr>
          <p:nvPr>
            <p:ph idx="1"/>
          </p:nvPr>
        </p:nvSpPr>
        <p:spPr/>
        <p:txBody>
          <a:bodyPr/>
          <a:lstStyle/>
          <a:p>
            <a:pPr algn="just"/>
            <a:r>
              <a:rPr lang="es-MX" dirty="0"/>
              <a:t>Las hipótesis correlacionales especifican las relaciones entre dos o más variables y el orden de éstas no es importante. Pueden alcanzar un nivel predictivo y parcialmente explicativo. </a:t>
            </a:r>
          </a:p>
          <a:p>
            <a:pPr algn="just"/>
            <a:r>
              <a:rPr lang="es-MX" dirty="0"/>
              <a:t>En un trabajo de investigación generalmente se plantean dos hipótesis mutuamente excluyentes: la hipótesis nula o hipótesis de nulidad Ho y la hipótesis de investigación Hi. La hipótesis de investigación Hi es una afirmación especial cuya validez se pretende demostrar, y si las pruebas empíricas no apoyan decididamente la hipótesis de investigación, entonces se aceptará la hipótesis nula Ho, abandonándose la hipótesis de investigación. </a:t>
            </a:r>
          </a:p>
          <a:p>
            <a:endParaRPr lang="es-MX" dirty="0"/>
          </a:p>
        </p:txBody>
      </p:sp>
    </p:spTree>
    <p:extLst>
      <p:ext uri="{BB962C8B-B14F-4D97-AF65-F5344CB8AC3E}">
        <p14:creationId xmlns:p14="http://schemas.microsoft.com/office/powerpoint/2010/main" val="31908297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5A0727-36D6-4D9A-AF8A-AAB7279D25AB}"/>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73B5ADF8-992F-43BA-A5B7-7FB9BEDF5A7E}"/>
              </a:ext>
            </a:extLst>
          </p:cNvPr>
          <p:cNvSpPr>
            <a:spLocks noGrp="1"/>
          </p:cNvSpPr>
          <p:nvPr>
            <p:ph idx="1"/>
          </p:nvPr>
        </p:nvSpPr>
        <p:spPr/>
        <p:txBody>
          <a:bodyPr anchor="ctr"/>
          <a:lstStyle/>
          <a:p>
            <a:pPr marL="0" indent="0" algn="just">
              <a:buNone/>
            </a:pPr>
            <a:r>
              <a:rPr lang="es-MX" dirty="0"/>
              <a:t>En algunos casos es posible plantear hipótesis alternas o hipótesis alternativas. El análisis estadístico y/o econométrico de los datos servirá para determinar si se puede o no aceptar Hi. Cuando se rechaza Ho, significa que el factor estudiado ha influido significativamente en los resultados y es información relevante para apoyar la hipótesis de investigación Hi planteada. Plantear hipótesis de investigación que no sea excluyente con Ho supondría una aplicación incorrecta del razonamiento estadístico.</a:t>
            </a:r>
          </a:p>
        </p:txBody>
      </p:sp>
    </p:spTree>
    <p:extLst>
      <p:ext uri="{BB962C8B-B14F-4D97-AF65-F5344CB8AC3E}">
        <p14:creationId xmlns:p14="http://schemas.microsoft.com/office/powerpoint/2010/main" val="3554030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456628-C487-41D0-B610-BA5A4C6229A6}"/>
              </a:ext>
            </a:extLst>
          </p:cNvPr>
          <p:cNvSpPr>
            <a:spLocks noGrp="1"/>
          </p:cNvSpPr>
          <p:nvPr>
            <p:ph type="title"/>
          </p:nvPr>
        </p:nvSpPr>
        <p:spPr/>
        <p:txBody>
          <a:bodyPr>
            <a:normAutofit/>
          </a:bodyPr>
          <a:lstStyle/>
          <a:p>
            <a:r>
              <a:rPr lang="es-MX" dirty="0"/>
              <a:t>CRITERIOS  PARA  LA  ELABORACIÓN  DE LAS HIPÓTESIS </a:t>
            </a:r>
          </a:p>
        </p:txBody>
      </p:sp>
      <p:sp>
        <p:nvSpPr>
          <p:cNvPr id="3" name="Marcador de contenido 2">
            <a:extLst>
              <a:ext uri="{FF2B5EF4-FFF2-40B4-BE49-F238E27FC236}">
                <a16:creationId xmlns:a16="http://schemas.microsoft.com/office/drawing/2014/main" id="{54E4F1BD-C9B4-4EFA-AF59-10433D5FD418}"/>
              </a:ext>
            </a:extLst>
          </p:cNvPr>
          <p:cNvSpPr>
            <a:spLocks noGrp="1"/>
          </p:cNvSpPr>
          <p:nvPr>
            <p:ph idx="1"/>
          </p:nvPr>
        </p:nvSpPr>
        <p:spPr/>
        <p:txBody>
          <a:bodyPr>
            <a:normAutofit fontScale="85000" lnSpcReduction="20000"/>
          </a:bodyPr>
          <a:lstStyle/>
          <a:p>
            <a:pPr marL="0" indent="0" algn="just">
              <a:buNone/>
            </a:pPr>
            <a:r>
              <a:rPr lang="es-MX" dirty="0"/>
              <a:t>Hernández (1991) establece una serie de criterios para su construcción: </a:t>
            </a:r>
          </a:p>
          <a:p>
            <a:pPr marL="0" indent="0" algn="just">
              <a:buNone/>
            </a:pPr>
            <a:r>
              <a:rPr lang="es-MX" dirty="0"/>
              <a:t>1. Deben referirse a una situación real expresando generalidad y </a:t>
            </a:r>
            <a:r>
              <a:rPr lang="es-MX" dirty="0" smtClean="0"/>
              <a:t>especificidad.</a:t>
            </a:r>
            <a:endParaRPr lang="es-MX" dirty="0"/>
          </a:p>
          <a:p>
            <a:pPr marL="0" indent="0" algn="just">
              <a:buNone/>
            </a:pPr>
            <a:r>
              <a:rPr lang="es-MX" dirty="0"/>
              <a:t>2. Proponer explicaciones y respuestas provisionales al problema que se plantea, mejor que ninguna otra suposición. </a:t>
            </a:r>
          </a:p>
          <a:p>
            <a:pPr marL="0" indent="0" algn="just">
              <a:buNone/>
            </a:pPr>
            <a:r>
              <a:rPr lang="es-MX" dirty="0"/>
              <a:t>3. Los términos de la hipótesis tienen que ser comprensibles, precisos y lo más concretos posible; se debe omitir juicios de valores y objetivos que lleven calificativos. </a:t>
            </a:r>
          </a:p>
          <a:p>
            <a:pPr marL="0" indent="0" algn="just">
              <a:buNone/>
            </a:pPr>
            <a:r>
              <a:rPr lang="es-MX" dirty="0"/>
              <a:t>4. La relación entre variables debe ser clara y verosímil.  </a:t>
            </a:r>
          </a:p>
          <a:p>
            <a:pPr marL="0" indent="0" algn="just">
              <a:buNone/>
            </a:pPr>
            <a:r>
              <a:rPr lang="es-MX" dirty="0"/>
              <a:t>5. Los términos de las hipótesis y la relación planteada entre ellos deben poder ser observados y medidos, o sea tener referentes en la realidad  </a:t>
            </a:r>
          </a:p>
          <a:p>
            <a:pPr marL="0" indent="0" algn="just">
              <a:buNone/>
            </a:pPr>
            <a:r>
              <a:rPr lang="es-MX" dirty="0"/>
              <a:t>6. Deben estar apoyadas en términos y teorías disponibles y comprobadas para probarlas.</a:t>
            </a:r>
          </a:p>
          <a:p>
            <a:endParaRPr lang="es-MX" dirty="0"/>
          </a:p>
        </p:txBody>
      </p:sp>
    </p:spTree>
    <p:extLst>
      <p:ext uri="{BB962C8B-B14F-4D97-AF65-F5344CB8AC3E}">
        <p14:creationId xmlns:p14="http://schemas.microsoft.com/office/powerpoint/2010/main" val="19805803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A9FD6E-6C7C-4860-BB1B-6072DBD6F0C1}"/>
              </a:ext>
            </a:extLst>
          </p:cNvPr>
          <p:cNvSpPr>
            <a:spLocks noGrp="1"/>
          </p:cNvSpPr>
          <p:nvPr>
            <p:ph type="title"/>
          </p:nvPr>
        </p:nvSpPr>
        <p:spPr/>
        <p:txBody>
          <a:bodyPr/>
          <a:lstStyle/>
          <a:p>
            <a:r>
              <a:rPr lang="es-MX" dirty="0"/>
              <a:t>FUENTES DE  LAS  HIPÓTESIS </a:t>
            </a:r>
            <a:br>
              <a:rPr lang="es-MX" dirty="0"/>
            </a:br>
            <a:endParaRPr lang="es-MX" dirty="0"/>
          </a:p>
        </p:txBody>
      </p:sp>
      <p:sp>
        <p:nvSpPr>
          <p:cNvPr id="3" name="Marcador de contenido 2">
            <a:extLst>
              <a:ext uri="{FF2B5EF4-FFF2-40B4-BE49-F238E27FC236}">
                <a16:creationId xmlns:a16="http://schemas.microsoft.com/office/drawing/2014/main" id="{D9B0F4E6-C13C-488D-8BC0-6F1B4B408956}"/>
              </a:ext>
            </a:extLst>
          </p:cNvPr>
          <p:cNvSpPr>
            <a:spLocks noGrp="1"/>
          </p:cNvSpPr>
          <p:nvPr>
            <p:ph idx="1"/>
          </p:nvPr>
        </p:nvSpPr>
        <p:spPr/>
        <p:txBody>
          <a:bodyPr anchor="ctr"/>
          <a:lstStyle/>
          <a:p>
            <a:pPr algn="just"/>
            <a:r>
              <a:rPr lang="es-MX" dirty="0"/>
              <a:t>De la teoría </a:t>
            </a:r>
          </a:p>
          <a:p>
            <a:pPr algn="just"/>
            <a:r>
              <a:rPr lang="es-MX" dirty="0"/>
              <a:t>De la observación de hechos o fenómenos concretos y sus posibles relaciones</a:t>
            </a:r>
          </a:p>
          <a:p>
            <a:pPr algn="just"/>
            <a:r>
              <a:rPr lang="es-MX" dirty="0"/>
              <a:t>De la información empírica disponible</a:t>
            </a:r>
          </a:p>
          <a:p>
            <a:pPr algn="just"/>
            <a:endParaRPr lang="es-MX" dirty="0"/>
          </a:p>
          <a:p>
            <a:endParaRPr lang="es-MX" dirty="0"/>
          </a:p>
        </p:txBody>
      </p:sp>
    </p:spTree>
    <p:extLst>
      <p:ext uri="{BB962C8B-B14F-4D97-AF65-F5344CB8AC3E}">
        <p14:creationId xmlns:p14="http://schemas.microsoft.com/office/powerpoint/2010/main" val="23985335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5A73E3-AF4F-41AF-AC55-E42B47CF196F}"/>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49A5B1BE-EB98-49B3-A22C-9E919B397440}"/>
              </a:ext>
            </a:extLst>
          </p:cNvPr>
          <p:cNvSpPr>
            <a:spLocks noGrp="1"/>
          </p:cNvSpPr>
          <p:nvPr>
            <p:ph idx="1"/>
          </p:nvPr>
        </p:nvSpPr>
        <p:spPr/>
        <p:txBody>
          <a:bodyPr/>
          <a:lstStyle/>
          <a:p>
            <a:pPr algn="just"/>
            <a:r>
              <a:rPr lang="es-MX" dirty="0"/>
              <a:t>Hipótesis nulas.- Son proposiciones acerca de la relación entre variables, pero sirven para refutar o negar lo que se afirma en la hipótesis de investigación. Se simbolizan como “Ho” y se clasifican de la misma manera que las hipótesis de investigación. </a:t>
            </a:r>
          </a:p>
          <a:p>
            <a:pPr algn="just"/>
            <a:r>
              <a:rPr lang="es-MX" dirty="0"/>
              <a:t>Hipótesis alternativas.- Ofrecen proposiciones, descriptivas o explicativas, diferentes a las que proporcionan las hipótesis nulas y las hipótesis de investigación. Solo pueden formularse cuando hay efectivamente posibilidades adicionales a las Hi y Ho. Se simbolizan como Ha.</a:t>
            </a:r>
          </a:p>
          <a:p>
            <a:endParaRPr lang="es-MX" dirty="0"/>
          </a:p>
        </p:txBody>
      </p:sp>
    </p:spTree>
    <p:extLst>
      <p:ext uri="{BB962C8B-B14F-4D97-AF65-F5344CB8AC3E}">
        <p14:creationId xmlns:p14="http://schemas.microsoft.com/office/powerpoint/2010/main" val="241167319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52D3A6456EBB34BAA258C9EBEAE4F1A" ma:contentTypeVersion="6" ma:contentTypeDescription="Create a new document." ma:contentTypeScope="" ma:versionID="f5a1d70096d6a3e485e149ecfa63a6cb">
  <xsd:schema xmlns:xsd="http://www.w3.org/2001/XMLSchema" xmlns:xs="http://www.w3.org/2001/XMLSchema" xmlns:p="http://schemas.microsoft.com/office/2006/metadata/properties" xmlns:ns2="a4e1b706-87a7-400b-81fa-4dbf719ef1cf" targetNamespace="http://schemas.microsoft.com/office/2006/metadata/properties" ma:root="true" ma:fieldsID="85aef345681fa431a37d1a3a51611c7c" ns2:_="">
    <xsd:import namespace="a4e1b706-87a7-400b-81fa-4dbf719ef1c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e1b706-87a7-400b-81fa-4dbf719ef1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BB21BD6-D845-45A0-90F7-AA8EFA6887AC}"/>
</file>

<file path=customXml/itemProps2.xml><?xml version="1.0" encoding="utf-8"?>
<ds:datastoreItem xmlns:ds="http://schemas.openxmlformats.org/officeDocument/2006/customXml" ds:itemID="{1CC5BC46-EF0C-4B6C-A279-198B34D4013F}"/>
</file>

<file path=customXml/itemProps3.xml><?xml version="1.0" encoding="utf-8"?>
<ds:datastoreItem xmlns:ds="http://schemas.openxmlformats.org/officeDocument/2006/customXml" ds:itemID="{D20F62AA-A79E-4ACA-886B-5357DDDCC911}"/>
</file>

<file path=docProps/app.xml><?xml version="1.0" encoding="utf-8"?>
<Properties xmlns="http://schemas.openxmlformats.org/officeDocument/2006/extended-properties" xmlns:vt="http://schemas.openxmlformats.org/officeDocument/2006/docPropsVTypes">
  <TotalTime>0</TotalTime>
  <Words>828</Words>
  <Application>Microsoft Office PowerPoint</Application>
  <PresentationFormat>Panorámica</PresentationFormat>
  <Paragraphs>31</Paragraphs>
  <Slides>10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Arial</vt:lpstr>
      <vt:lpstr>Calibri</vt:lpstr>
      <vt:lpstr>Calibri Light</vt:lpstr>
      <vt:lpstr>Tema de Office</vt:lpstr>
      <vt:lpstr>HIPÓTESIS</vt:lpstr>
      <vt:lpstr>Criterios como elaborar una hipótesis</vt:lpstr>
      <vt:lpstr>Presentación de PowerPoint</vt:lpstr>
      <vt:lpstr>Presentación de PowerPoint</vt:lpstr>
      <vt:lpstr>Presentación de PowerPoint</vt:lpstr>
      <vt:lpstr>Presentación de PowerPoint</vt:lpstr>
      <vt:lpstr>CRITERIOS  PARA  LA  ELABORACIÓN  DE LAS HIPÓTESIS </vt:lpstr>
      <vt:lpstr>FUENTES DE  LAS  HIPÓTESIS  </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HIPÓTESIS</dc:title>
  <dc:creator>COATZIN</dc:creator>
  <cp:lastModifiedBy>COATZIN</cp:lastModifiedBy>
  <cp:revision>1</cp:revision>
  <dcterms:created xsi:type="dcterms:W3CDTF">2021-10-18T21:24:54Z</dcterms:created>
  <dcterms:modified xsi:type="dcterms:W3CDTF">2021-10-18T21:25:02Z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0x010100952D3A6456EBB34BAA258C9EBEAE4F1A</vt:lpwstr>
  </property>
</Properties>
</file>