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rchitects Daughter" pitchFamily="2" charset="0"/>
      <p:regular r:id="rId10"/>
    </p:embeddedFont>
    <p:embeddedFont>
      <p:font typeface="Caveat Brush" pitchFamily="2" charset="77"/>
      <p:regular r:id="rId11"/>
    </p:embeddedFont>
    <p:embeddedFont>
      <p:font typeface="Patrick Hand" pitchFamily="2" charset="77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07"/>
  </p:normalViewPr>
  <p:slideViewPr>
    <p:cSldViewPr snapToGrid="0" snapToObjects="1">
      <p:cViewPr varScale="1">
        <p:scale>
          <a:sx n="113" d="100"/>
          <a:sy n="113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4843"/>
          <a:stretch/>
        </p:blipFill>
        <p:spPr>
          <a:xfrm>
            <a:off x="0" y="1412525"/>
            <a:ext cx="7443602" cy="23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646275"/>
            <a:ext cx="5451900" cy="1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3929700" cy="3126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4757101" y="1499500"/>
            <a:ext cx="3929700" cy="3126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0" y="2156636"/>
            <a:ext cx="5879805" cy="185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000" dirty="0">
                <a:solidFill>
                  <a:srgbClr val="000000"/>
                </a:solidFill>
                <a:latin typeface="AGAdultish Medium" panose="02000603000000000000" pitchFamily="2" charset="0"/>
                <a:ea typeface="AGAdultish Medium" panose="02000603000000000000" pitchFamily="2" charset="0"/>
                <a:cs typeface="Arial"/>
                <a:sym typeface="Arial"/>
              </a:rPr>
              <a:t>Tecnologías de la educación </a:t>
            </a:r>
            <a:br>
              <a:rPr lang="es-E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-127591" y="486515"/>
            <a:ext cx="5868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 sz="4000" dirty="0">
                <a:solidFill>
                  <a:schemeClr val="dk1"/>
                </a:solidFill>
                <a:latin typeface="AGDidIEyeRollOutloud Medium" panose="02000603000000000000" pitchFamily="2" charset="0"/>
                <a:ea typeface="AGDidIEyeRollOutloud Medium" panose="02000603000000000000" pitchFamily="2" charset="0"/>
                <a:cs typeface="Arial"/>
                <a:sym typeface="Arial"/>
              </a:rPr>
              <a:t>UNIDAD II</a:t>
            </a:r>
            <a:endParaRPr dirty="0">
              <a:latin typeface="AGDidIEyeRollOutloud Medium" panose="02000603000000000000" pitchFamily="2" charset="0"/>
              <a:ea typeface="AGDidIEyeRollOutloud Medium" panose="02000603000000000000" pitchFamily="2" charset="0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1167115" y="1563831"/>
            <a:ext cx="6809769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500" b="0" i="0" u="none" strike="noStrike" cap="none" dirty="0">
                <a:solidFill>
                  <a:schemeClr val="dk1"/>
                </a:solidFill>
                <a:latin typeface="AGCouchPotato Medium" panose="02000603000000000000" pitchFamily="2" charset="0"/>
                <a:ea typeface="AGCouchPotato Medium" panose="02000603000000000000" pitchFamily="2" charset="0"/>
                <a:sym typeface="Arial"/>
              </a:rPr>
              <a:t>Medios y tecnologías en la educación </a:t>
            </a:r>
            <a:endParaRPr dirty="0">
              <a:latin typeface="AGCouchPotato Medium" panose="02000603000000000000" pitchFamily="2" charset="0"/>
              <a:ea typeface="AGCouchPotato Medium" panose="020006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4294967295"/>
          </p:nvPr>
        </p:nvSpPr>
        <p:spPr>
          <a:xfrm>
            <a:off x="293353" y="222262"/>
            <a:ext cx="3728484" cy="1127051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" dirty="0">
                <a:solidFill>
                  <a:schemeClr val="tx1"/>
                </a:solidFill>
                <a:latin typeface="AGDidIEyeRollOutloud Medium" panose="02000603000000000000" pitchFamily="2" charset="0"/>
                <a:ea typeface="AGDidIEyeRollOutloud Medium" panose="02000603000000000000" pitchFamily="2" charset="0"/>
                <a:cs typeface="Arial"/>
                <a:sym typeface="Arial"/>
              </a:rPr>
              <a:t>Clasificación de medios y tecnologías para la educación </a:t>
            </a:r>
            <a:endParaRPr sz="2000" dirty="0">
              <a:solidFill>
                <a:schemeClr val="tx1"/>
              </a:solidFill>
              <a:latin typeface="AGDidIEyeRollOutloud Medium" panose="02000603000000000000" pitchFamily="2" charset="0"/>
              <a:ea typeface="AGDidIEyeRollOutloud Medium" panose="02000603000000000000" pitchFamily="2" charset="0"/>
              <a:cs typeface="Arial"/>
              <a:sym typeface="Arial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2003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grpSp>
        <p:nvGrpSpPr>
          <p:cNvPr id="41" name="Google Shape;41;p7"/>
          <p:cNvGrpSpPr/>
          <p:nvPr/>
        </p:nvGrpSpPr>
        <p:grpSpPr>
          <a:xfrm>
            <a:off x="5141224" y="233916"/>
            <a:ext cx="2407891" cy="4536015"/>
            <a:chOff x="2547150" y="238125"/>
            <a:chExt cx="2525675" cy="5238750"/>
          </a:xfrm>
        </p:grpSpPr>
        <p:sp>
          <p:nvSpPr>
            <p:cNvPr id="42" name="Google Shape;42;p7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sp>
        <p:nvSpPr>
          <p:cNvPr id="46" name="Google Shape;46;p7"/>
          <p:cNvSpPr txBox="1"/>
          <p:nvPr/>
        </p:nvSpPr>
        <p:spPr>
          <a:xfrm>
            <a:off x="293353" y="1698747"/>
            <a:ext cx="3916402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   clasificación   del   conjunto   de   medios   didácticos   existentes   puede realizarse   teniendo   en   consideración   diversos   criterios:   niveles   educativos, áreas o materias de enseñanza, coste económico, entre otros factores.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Tradicionalmente   en   las   publicaciones   pedagógicas   suele clasificarse en función de la naturaleza tecnológica y simbólica del medio. Otro criterio también empleado es el agente educativo al que está destinado el material (profesores o alumnos).</a:t>
            </a:r>
            <a:endParaRPr sz="14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5233234" y="616942"/>
            <a:ext cx="2222083" cy="410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MEDIOS MANIPULATIVOS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MEDIOS IMPRESOS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MEDIOS  AUDIO­VISUALES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MEDIOS AUDITIVOS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MEDIOS DIGITALES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grpSp>
        <p:nvGrpSpPr>
          <p:cNvPr id="53" name="Google Shape;53;p8"/>
          <p:cNvGrpSpPr/>
          <p:nvPr/>
        </p:nvGrpSpPr>
        <p:grpSpPr>
          <a:xfrm>
            <a:off x="4832802" y="465959"/>
            <a:ext cx="2736410" cy="4222433"/>
            <a:chOff x="2112475" y="238125"/>
            <a:chExt cx="3395050" cy="5238750"/>
          </a:xfrm>
        </p:grpSpPr>
        <p:sp>
          <p:nvSpPr>
            <p:cNvPr id="54" name="Google Shape;54;p8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body" idx="4294967295"/>
          </p:nvPr>
        </p:nvSpPr>
        <p:spPr>
          <a:xfrm>
            <a:off x="298890" y="91478"/>
            <a:ext cx="4177417" cy="1128004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" dirty="0">
                <a:solidFill>
                  <a:schemeClr val="tx1"/>
                </a:solidFill>
                <a:latin typeface="AGDidIEyeRollOutloud Medium" panose="02000603000000000000" pitchFamily="2" charset="0"/>
                <a:ea typeface="AGDidIEyeRollOutloud Medium" panose="02000603000000000000" pitchFamily="2" charset="0"/>
                <a:cs typeface="Arial"/>
                <a:sym typeface="Arial"/>
              </a:rPr>
              <a:t>Criterios pedagógicos para la selección y uso de medios y tecnologías </a:t>
            </a:r>
            <a:endParaRPr sz="2000" dirty="0">
              <a:solidFill>
                <a:schemeClr val="tx1"/>
              </a:solidFill>
              <a:latin typeface="AGDidIEyeRollOutloud Medium" panose="02000603000000000000" pitchFamily="2" charset="0"/>
              <a:ea typeface="AGDidIEyeRollOutloud Medium" panose="02000603000000000000" pitchFamily="2" charset="0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212651" y="1424763"/>
            <a:ext cx="4263656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Ante los criterios pedagógicos para la selección de una tecnología educativa adecuada primero debemos considerar los siguientes aspectos: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Char char="o"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Medios educativos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Char char="o"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Los materiales educativos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urier New"/>
              <a:buChar char="o"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Diseño, construcción y utilización de los medios y materiales educativos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4832802" y="863136"/>
            <a:ext cx="273641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 esta manera 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¿QUÉ ES UN MEDIO?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canales a través de los cuales se comunican mensajes. Estos pueden ser: El medio visual (incluido el medio impreso)El medio auditivo sonoro El medio audiovisual.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¿QUÉ ES UN MEDIO EDUCATIVO?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elemento, aparato o representación que se emplea en una situación de enseñanza – aprendizaje para proveer información o facilitar la organización didáctica del mensaje que se desea comunicar en una sesión de enseñanza – aprendizaje.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1" name="Google Shape;61;p8"/>
          <p:cNvSpPr txBox="1"/>
          <p:nvPr/>
        </p:nvSpPr>
        <p:spPr>
          <a:xfrm rot="-290667">
            <a:off x="348280" y="3284648"/>
            <a:ext cx="4072270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CRITERIOS PARA APLICAR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LOS MEDIOS EDUCATIVOS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En los medios visuales, el estudiante puede descubrir diversas relaciones que no siempre son expresadas en forma escrita.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 utilización del medio visual obliga al cambio de ritmo: motivando y atrayendo la atención.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3743761" y="1241129"/>
            <a:ext cx="4542205" cy="2661224"/>
            <a:chOff x="1177450" y="241631"/>
            <a:chExt cx="6173152" cy="3616776"/>
          </a:xfrm>
        </p:grpSpPr>
        <p:sp>
          <p:nvSpPr>
            <p:cNvPr id="68" name="Google Shape;68;p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1135">
                <a:alpha val="6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9"/>
          <p:cNvSpPr txBox="1">
            <a:spLocks noGrp="1"/>
          </p:cNvSpPr>
          <p:nvPr>
            <p:ph type="body" idx="4294967295"/>
          </p:nvPr>
        </p:nvSpPr>
        <p:spPr>
          <a:xfrm rot="-405375">
            <a:off x="333361" y="301395"/>
            <a:ext cx="2953200" cy="2044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" sz="1300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¿QUÉ ES MATERIAL EDUCATIVO?</a:t>
            </a:r>
            <a:endParaRPr dirty="0">
              <a:solidFill>
                <a:schemeClr val="tx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" sz="1300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los materiales constituyen elementos concretos, físicos, que portan los mensajes educativos, a través de uno o más canales de comunicación, y se utilizan en distintos momentos o fases del proceso de enseñanza – aprendizaje.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4199467" y="1486612"/>
            <a:ext cx="3533421" cy="2044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Hablar de estilos de aprendizaje implica referirse a las diferentes formas en que los sujetos aprenden, son los rasgos cognitivos, afectivos y fisiológicos que indican como los sujetos perciben, interaccionan y responden a sus ambientes de aprendizaje. Los estilos de aprendizaje que definen son:</a:t>
            </a:r>
            <a:endParaRPr dirty="0">
              <a:solidFill>
                <a:schemeClr val="tx1"/>
              </a:solidFill>
            </a:endParaRPr>
          </a:p>
          <a:p>
            <a:pPr marL="11430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Activos. Reflexivos Teóricos. Pragmáticos</a:t>
            </a:r>
            <a:r>
              <a:rPr lang="es-ES" sz="1300" b="0" i="0" u="none" strike="noStrike" cap="none" dirty="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dirty="0"/>
          </a:p>
        </p:txBody>
      </p:sp>
      <p:sp>
        <p:nvSpPr>
          <p:cNvPr id="74" name="Google Shape;74;p9"/>
          <p:cNvSpPr txBox="1"/>
          <p:nvPr/>
        </p:nvSpPr>
        <p:spPr>
          <a:xfrm>
            <a:off x="365846" y="4208028"/>
            <a:ext cx="838908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 uso de medios de comunicación e información en las prácticas pedagógicas es un recurso indispensable para acercar el desarrollo de las competencias de los estudiantes a las dinámicas del mundo contemporáneo.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grpSp>
        <p:nvGrpSpPr>
          <p:cNvPr id="80" name="Google Shape;80;p10"/>
          <p:cNvGrpSpPr/>
          <p:nvPr/>
        </p:nvGrpSpPr>
        <p:grpSpPr>
          <a:xfrm>
            <a:off x="2212275" y="211973"/>
            <a:ext cx="4719795" cy="4719795"/>
            <a:chOff x="1643212" y="493160"/>
            <a:chExt cx="4233380" cy="4233380"/>
          </a:xfrm>
        </p:grpSpPr>
        <p:pic>
          <p:nvPicPr>
            <p:cNvPr id="81" name="Google Shape;8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0"/>
          <p:cNvSpPr txBox="1">
            <a:spLocks noGrp="1"/>
          </p:cNvSpPr>
          <p:nvPr>
            <p:ph type="ctrTitle" idx="4294967295"/>
          </p:nvPr>
        </p:nvSpPr>
        <p:spPr>
          <a:xfrm>
            <a:off x="205423" y="2599200"/>
            <a:ext cx="2133137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 uso de los medios en el aula es una estrategia exigente, rigurosa y sistemática; los maestros son los actores principales en este proceso. Cada ejercicio que se haga debe tener un propósito pedagógico claro, estar articulado con lo que pasa en el aula y tener unos efectos en los aprendizajes de los muchachos, para lo cual el maestro hace un seguimiento constante de sus efectos.</a:t>
            </a:r>
            <a:br>
              <a:rPr lang="es-ES" sz="3600" b="0" i="0" u="none" strike="noStrike" cap="none" dirty="0">
                <a:solidFill>
                  <a:schemeClr val="tx1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endParaRPr sz="7200" b="0" i="0" u="none" strike="noStrike" cap="none" dirty="0">
              <a:solidFill>
                <a:schemeClr val="tx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4294967295"/>
          </p:nvPr>
        </p:nvSpPr>
        <p:spPr>
          <a:xfrm>
            <a:off x="331708" y="-355012"/>
            <a:ext cx="8480584" cy="1289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 Revolución Educativa propone mejorar los aprendizajes fomentando el uso de los medios electrónicos, la televisión, la radio, el cine, el vídeo y el impreso en el aula de la clase.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4">
            <a:alphaModFix/>
          </a:blip>
          <a:srcRect l="11010" t="16370" r="11010" b="25865"/>
          <a:stretch/>
        </p:blipFill>
        <p:spPr>
          <a:xfrm>
            <a:off x="3384750" y="1384500"/>
            <a:ext cx="2374500" cy="237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6283083" y="1441897"/>
            <a:ext cx="2746201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chemeClr val="tx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Cuando un maestro está con su grupo, debe trabajar con metodologías activas y no concentrarse únicamente en una labor conceptual; en la acción, el maestro es un movilizador de procesos y debe buscar recursos y apoyos variados, de tal forma que se vuelvan dinámicos los procesos de aprendizaje; es en ese quehacer donde se generan nuevas inquietudes.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1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1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4314710" y="870206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7313090" y="4133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4525390" y="1122492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7605243" y="604258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sp>
        <p:nvSpPr>
          <p:cNvPr id="118" name="Google Shape;118;p11"/>
          <p:cNvSpPr txBox="1"/>
          <p:nvPr/>
        </p:nvSpPr>
        <p:spPr>
          <a:xfrm>
            <a:off x="2946938" y="1977656"/>
            <a:ext cx="571069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1.- Que argumentos y aspectos tomarías en cuanta en la selección de los medios tecnológicos en un ámbito rural y urbano.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2.- Ejemplifica y describe la diferencia entre material, recurso y tecnologías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3.- Menciona cuales son las limitaciones como docente, alumno y sociedad que encontramos en el uso y aplicación de las tecnologías.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Macintosh PowerPoint</Application>
  <PresentationFormat>Presentación en pantalla (16:9)</PresentationFormat>
  <Paragraphs>60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Caveat Brush</vt:lpstr>
      <vt:lpstr>Calibri</vt:lpstr>
      <vt:lpstr>Arial</vt:lpstr>
      <vt:lpstr>AGAdultish Medium</vt:lpstr>
      <vt:lpstr>Courier New</vt:lpstr>
      <vt:lpstr>Patrick Hand</vt:lpstr>
      <vt:lpstr>AGDidIEyeRollOutloud Medium</vt:lpstr>
      <vt:lpstr>AGCouchPotato Medium</vt:lpstr>
      <vt:lpstr>Architects Daughter</vt:lpstr>
      <vt:lpstr>Tybalt template</vt:lpstr>
      <vt:lpstr>Tecnologías de la educación  </vt:lpstr>
      <vt:lpstr>UNIDAD II</vt:lpstr>
      <vt:lpstr>Presentación de PowerPoint</vt:lpstr>
      <vt:lpstr>Presentación de PowerPoint</vt:lpstr>
      <vt:lpstr>Presentación de PowerPoint</vt:lpstr>
      <vt:lpstr>El uso de los medios en el aula es una estrategia exigente, rigurosa y sistemática; los maestros son los actores principales en este proceso. Cada ejercicio que se haga debe tener un propósito pedagógico claro, estar articulado con lo que pasa en el aula y tener unos efectos en los aprendizajes de los muchachos, para lo cual el maestro hace un seguimiento constante de sus efectos. 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de la educación  </dc:title>
  <cp:lastModifiedBy>Soniya241</cp:lastModifiedBy>
  <cp:revision>1</cp:revision>
  <dcterms:modified xsi:type="dcterms:W3CDTF">2021-05-18T03:22:13Z</dcterms:modified>
</cp:coreProperties>
</file>