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60" r:id="rId4"/>
    <p:sldId id="263" r:id="rId5"/>
    <p:sldId id="261" r:id="rId6"/>
    <p:sldId id="264" r:id="rId7"/>
    <p:sldId id="265" r:id="rId8"/>
    <p:sldId id="266" r:id="rId9"/>
    <p:sldId id="267" r:id="rId10"/>
    <p:sldId id="26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1" autoAdjust="0"/>
  </p:normalViewPr>
  <p:slideViewPr>
    <p:cSldViewPr>
      <p:cViewPr>
        <p:scale>
          <a:sx n="65" d="100"/>
          <a:sy n="65" d="100"/>
        </p:scale>
        <p:origin x="-1314" y="-3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17" name="16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29" name="28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5" name="4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6" name="5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5" name="4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6" name="5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5" name="4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6" name="5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5" name="4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6" name="5 Marcador de número de diapositiva"/>
          <p:cNvSpPr>
            <a:spLocks noGrp="1"/>
          </p:cNvSpPr>
          <p:nvPr>
            <p:ph type="sldNum" sz="quarter" idx="12"/>
          </p:nvPr>
        </p:nvSpPr>
        <p:spPr>
          <a:xfrm>
            <a:off x="7924800" y="6416675"/>
            <a:ext cx="762000" cy="365125"/>
          </a:xfrm>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6" name="5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7" name="6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8" name="7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9" name="8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4" name="3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5" name="4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3" name="2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4" name="3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6" name="5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7" name="6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6" name="5 Marcador de pie de página"/>
          <p:cNvSpPr>
            <a:spLocks noGrp="1"/>
          </p:cNvSpPr>
          <p:nvPr>
            <p:ph type="ftr" sz="quarter" idx="11"/>
          </p:nvPr>
        </p:nvSpPr>
        <p:spPr/>
        <p:txBody>
          <a:bodyPr/>
          <a:lstStyle/>
          <a:p>
            <a:endParaRPr lang="es-MX">
              <a:solidFill>
                <a:srgbClr val="ACCBF9">
                  <a:shade val="50000"/>
                </a:srgbClr>
              </a:solidFill>
            </a:endParaRPr>
          </a:p>
        </p:txBody>
      </p:sp>
      <p:sp>
        <p:nvSpPr>
          <p:cNvPr id="7" name="6 Marcador de número de diapositiva"/>
          <p:cNvSpPr>
            <a:spLocks noGrp="1"/>
          </p:cNvSpPr>
          <p:nvPr>
            <p:ph type="sldNum" sz="quarter" idx="12"/>
          </p:nvPr>
        </p:nvSpPr>
        <p:spPr/>
        <p:txBody>
          <a:body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8451CE9-06C0-4E9B-B19D-3AC9236A22A9}" type="datetimeFigureOut">
              <a:rPr lang="es-MX" smtClean="0">
                <a:solidFill>
                  <a:srgbClr val="ACCBF9">
                    <a:shade val="50000"/>
                  </a:srgbClr>
                </a:solidFill>
              </a:rPr>
              <a:pPr/>
              <a:t>03/04/2014</a:t>
            </a:fld>
            <a:endParaRPr lang="es-MX">
              <a:solidFill>
                <a:srgbClr val="ACCBF9">
                  <a:shade val="50000"/>
                </a:srgbClr>
              </a:solidFill>
            </a:endParaRPr>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MX">
              <a:solidFill>
                <a:srgbClr val="ACCBF9">
                  <a:shade val="50000"/>
                </a:srgbClr>
              </a:solidFill>
            </a:endParaRPr>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BABFD66-BD3E-47CD-A34B-D771166497EB}" type="slidenum">
              <a:rPr lang="es-MX" smtClean="0">
                <a:solidFill>
                  <a:srgbClr val="ACCBF9">
                    <a:shade val="50000"/>
                  </a:srgbClr>
                </a:solidFill>
              </a:rPr>
              <a:pPr/>
              <a:t>‹Nº›</a:t>
            </a:fld>
            <a:endParaRPr lang="es-MX">
              <a:solidFill>
                <a:srgbClr val="ACCBF9">
                  <a:shade val="50000"/>
                </a:srgbClr>
              </a:solidFill>
            </a:endParaRP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APRENDER A APRENDER</a:t>
            </a:r>
            <a:r>
              <a:rPr lang="es-MX" u="sng" dirty="0" smtClean="0"/>
              <a:t>                                    </a:t>
            </a:r>
            <a:endParaRPr lang="es-MX" u="sng" dirty="0"/>
          </a:p>
        </p:txBody>
      </p:sp>
      <p:sp>
        <p:nvSpPr>
          <p:cNvPr id="3" name="2 Marcador de contenido"/>
          <p:cNvSpPr>
            <a:spLocks noGrp="1"/>
          </p:cNvSpPr>
          <p:nvPr>
            <p:ph idx="1"/>
          </p:nvPr>
        </p:nvSpPr>
        <p:spPr>
          <a:xfrm>
            <a:off x="107504" y="1196752"/>
            <a:ext cx="8856984" cy="5544616"/>
          </a:xfrm>
        </p:spPr>
        <p:txBody>
          <a:bodyPr>
            <a:normAutofit/>
          </a:bodyPr>
          <a:lstStyle/>
          <a:p>
            <a:pPr marL="137160" indent="0">
              <a:buNone/>
            </a:pPr>
            <a:r>
              <a:rPr lang="es-MX" dirty="0" smtClean="0"/>
              <a:t>     </a:t>
            </a:r>
            <a:r>
              <a:rPr lang="es-MX" sz="3600" dirty="0" smtClean="0"/>
              <a:t>Objetivo de estudio:</a:t>
            </a:r>
          </a:p>
          <a:p>
            <a:pPr>
              <a:buFont typeface="Wingdings" pitchFamily="2" charset="2"/>
              <a:buChar char="ü"/>
            </a:pPr>
            <a:endParaRPr lang="es-MX" sz="2000" dirty="0" smtClean="0"/>
          </a:p>
          <a:p>
            <a:pPr>
              <a:buFont typeface="Wingdings" pitchFamily="2" charset="2"/>
              <a:buChar char="ü"/>
            </a:pPr>
            <a:r>
              <a:rPr lang="es-MX" sz="3600" dirty="0" smtClean="0"/>
              <a:t>EL CEREBRO</a:t>
            </a:r>
          </a:p>
          <a:p>
            <a:pPr marL="137160" indent="0">
              <a:buNone/>
            </a:pPr>
            <a:endParaRPr lang="es-MX" dirty="0"/>
          </a:p>
          <a:p>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84984"/>
            <a:ext cx="6000750"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479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EL CEREBRO</a:t>
            </a:r>
            <a:r>
              <a:rPr lang="es-MX" u="sng" dirty="0" smtClean="0"/>
              <a:t>                                    </a:t>
            </a:r>
            <a:endParaRPr lang="es-MX" u="sng" dirty="0"/>
          </a:p>
        </p:txBody>
      </p:sp>
      <p:sp>
        <p:nvSpPr>
          <p:cNvPr id="3" name="2 Marcador de contenido"/>
          <p:cNvSpPr>
            <a:spLocks noGrp="1"/>
          </p:cNvSpPr>
          <p:nvPr>
            <p:ph idx="1"/>
          </p:nvPr>
        </p:nvSpPr>
        <p:spPr>
          <a:xfrm>
            <a:off x="35496" y="1268760"/>
            <a:ext cx="9001000" cy="5472608"/>
          </a:xfrm>
        </p:spPr>
        <p:txBody>
          <a:bodyPr>
            <a:normAutofit/>
          </a:bodyPr>
          <a:lstStyle/>
          <a:p>
            <a:pPr marL="137160" indent="0">
              <a:buNone/>
            </a:pPr>
            <a:endParaRPr lang="es-MX" sz="3600" dirty="0"/>
          </a:p>
          <a:p>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40768"/>
            <a:ext cx="8424936" cy="5253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646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EL CEREBRO</a:t>
            </a:r>
            <a:r>
              <a:rPr lang="es-MX" u="sng" dirty="0" smtClean="0"/>
              <a:t>                                    </a:t>
            </a:r>
            <a:endParaRPr lang="es-MX" u="sng" dirty="0"/>
          </a:p>
        </p:txBody>
      </p:sp>
      <p:sp>
        <p:nvSpPr>
          <p:cNvPr id="3" name="2 Marcador de contenido"/>
          <p:cNvSpPr>
            <a:spLocks noGrp="1"/>
          </p:cNvSpPr>
          <p:nvPr>
            <p:ph idx="1"/>
          </p:nvPr>
        </p:nvSpPr>
        <p:spPr>
          <a:xfrm>
            <a:off x="-36512" y="1124744"/>
            <a:ext cx="9180512" cy="5733256"/>
          </a:xfrm>
        </p:spPr>
        <p:txBody>
          <a:bodyPr>
            <a:normAutofit/>
          </a:bodyPr>
          <a:lstStyle/>
          <a:p>
            <a:pPr marL="137160" indent="0">
              <a:buNone/>
            </a:pPr>
            <a:r>
              <a:rPr lang="es-MX" sz="3600" b="1" u="sng" dirty="0" smtClean="0"/>
              <a:t>Estructura cerebral.-</a:t>
            </a:r>
            <a:r>
              <a:rPr lang="es-MX" sz="3600" dirty="0" smtClean="0"/>
              <a:t> Para saber y conocer como aprender lo primero que debemos estudiar es el cerebro y sobretodo su estructura.</a:t>
            </a:r>
            <a:endParaRPr lang="es-MX" sz="3600" dirty="0" smtClean="0"/>
          </a:p>
          <a:p>
            <a:pPr marL="137160" indent="0">
              <a:buNone/>
            </a:pPr>
            <a:r>
              <a:rPr lang="es-MX" sz="3600" dirty="0" smtClean="0"/>
              <a:t>El cerebro nos permite:</a:t>
            </a:r>
          </a:p>
          <a:p>
            <a:pPr marL="137160" indent="0">
              <a:buNone/>
            </a:pPr>
            <a:r>
              <a:rPr lang="es-MX" sz="3600" dirty="0" smtClean="0"/>
              <a:t>  </a:t>
            </a:r>
            <a:r>
              <a:rPr lang="es-MX" dirty="0" smtClean="0"/>
              <a:t>   «Pensar                                      «Sintetizar</a:t>
            </a:r>
          </a:p>
          <a:p>
            <a:pPr marL="137160" indent="0">
              <a:buNone/>
            </a:pPr>
            <a:r>
              <a:rPr lang="es-MX" dirty="0"/>
              <a:t> </a:t>
            </a:r>
            <a:r>
              <a:rPr lang="es-MX" dirty="0" smtClean="0"/>
              <a:t>     «</a:t>
            </a:r>
            <a:r>
              <a:rPr lang="es-MX" dirty="0"/>
              <a:t>R</a:t>
            </a:r>
            <a:r>
              <a:rPr lang="es-MX" dirty="0" smtClean="0"/>
              <a:t>esolver problemas              «Reflexionar</a:t>
            </a:r>
            <a:endParaRPr lang="es-MX" dirty="0"/>
          </a:p>
          <a:p>
            <a:pPr marL="137160" indent="0">
              <a:buNone/>
            </a:pPr>
            <a:r>
              <a:rPr lang="es-MX" dirty="0" smtClean="0"/>
              <a:t>      «Analizar                                  «Leer</a:t>
            </a:r>
          </a:p>
          <a:p>
            <a:pPr marL="137160" indent="0">
              <a:buNone/>
            </a:pPr>
            <a:r>
              <a:rPr lang="es-MX" dirty="0" smtClean="0"/>
              <a:t>      «Realizar tareas complejas     «Crear</a:t>
            </a:r>
          </a:p>
          <a:p>
            <a:pPr marL="137160" indent="0">
              <a:buNone/>
            </a:pPr>
            <a:r>
              <a:rPr lang="es-MX" dirty="0"/>
              <a:t> </a:t>
            </a:r>
            <a:r>
              <a:rPr lang="es-MX" dirty="0" smtClean="0"/>
              <a:t>                        «Entre muchas cosas mas…..</a:t>
            </a:r>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1858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EL CEREBRO</a:t>
            </a:r>
            <a:r>
              <a:rPr lang="es-MX" u="sng" dirty="0" smtClean="0"/>
              <a:t>                                    </a:t>
            </a:r>
            <a:endParaRPr lang="es-MX" u="sng" dirty="0"/>
          </a:p>
        </p:txBody>
      </p:sp>
      <p:sp>
        <p:nvSpPr>
          <p:cNvPr id="3" name="2 Marcador de contenido"/>
          <p:cNvSpPr>
            <a:spLocks noGrp="1"/>
          </p:cNvSpPr>
          <p:nvPr>
            <p:ph idx="1"/>
          </p:nvPr>
        </p:nvSpPr>
        <p:spPr>
          <a:xfrm>
            <a:off x="35496" y="1268760"/>
            <a:ext cx="9001000" cy="5472608"/>
          </a:xfrm>
        </p:spPr>
        <p:txBody>
          <a:bodyPr>
            <a:normAutofit/>
          </a:bodyPr>
          <a:lstStyle/>
          <a:p>
            <a:pPr>
              <a:buFont typeface="Wingdings" pitchFamily="2" charset="2"/>
              <a:buChar char="§"/>
            </a:pPr>
            <a:r>
              <a:rPr lang="es-MX" dirty="0" smtClean="0"/>
              <a:t> </a:t>
            </a:r>
            <a:r>
              <a:rPr lang="es-MX" sz="3600" dirty="0" smtClean="0"/>
              <a:t>Estructura cerebral</a:t>
            </a:r>
            <a:endParaRPr lang="es-MX" sz="3600" dirty="0"/>
          </a:p>
          <a:p>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18" y="2005013"/>
            <a:ext cx="8063930" cy="4583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8358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EL </a:t>
            </a:r>
            <a:r>
              <a:rPr lang="es-MX" dirty="0" smtClean="0"/>
              <a:t>CEREBRO SE DIVIDE EN:</a:t>
            </a:r>
            <a:r>
              <a:rPr lang="es-MX" u="sng" dirty="0" smtClean="0"/>
              <a:t>                                  </a:t>
            </a:r>
            <a:endParaRPr lang="es-MX" u="sng" dirty="0"/>
          </a:p>
        </p:txBody>
      </p:sp>
      <p:sp>
        <p:nvSpPr>
          <p:cNvPr id="3" name="2 Marcador de contenido"/>
          <p:cNvSpPr>
            <a:spLocks noGrp="1"/>
          </p:cNvSpPr>
          <p:nvPr>
            <p:ph idx="1"/>
          </p:nvPr>
        </p:nvSpPr>
        <p:spPr>
          <a:xfrm>
            <a:off x="-36512" y="1124744"/>
            <a:ext cx="9180512" cy="5733256"/>
          </a:xfrm>
        </p:spPr>
        <p:txBody>
          <a:bodyPr>
            <a:normAutofit/>
          </a:bodyPr>
          <a:lstStyle/>
          <a:p>
            <a:pPr marL="137160" indent="0">
              <a:buNone/>
            </a:pPr>
            <a:r>
              <a:rPr lang="es-MX" dirty="0" smtClean="0"/>
              <a:t>LOBULO OCCIPITAL: Compuesto fundamentalmente de zonas de procesamiento visual.</a:t>
            </a:r>
          </a:p>
          <a:p>
            <a:pPr marL="137160" indent="0">
              <a:buNone/>
            </a:pPr>
            <a:endParaRPr lang="es-MX" sz="500" dirty="0" smtClean="0"/>
          </a:p>
          <a:p>
            <a:pPr marL="137160" indent="0">
              <a:buNone/>
            </a:pPr>
            <a:r>
              <a:rPr lang="es-MX" dirty="0" smtClean="0"/>
              <a:t>LOBULO PARIETAL: Se ocupa de funciones relacionadas con el movimiento, orientación, calculo y recepción de información sensorial.</a:t>
            </a:r>
          </a:p>
          <a:p>
            <a:pPr marL="137160" indent="0">
              <a:buNone/>
            </a:pPr>
            <a:endParaRPr lang="es-MX" sz="700" dirty="0"/>
          </a:p>
          <a:p>
            <a:pPr marL="137160" indent="0">
              <a:buNone/>
            </a:pPr>
            <a:r>
              <a:rPr lang="es-MX" dirty="0" smtClean="0"/>
              <a:t>LOBULOS TEMPORALES: Se ocupan del sonido, la compresión del habla y algunos aspectos de la memoria</a:t>
            </a:r>
          </a:p>
          <a:p>
            <a:pPr marL="137160" indent="0">
              <a:buNone/>
            </a:pPr>
            <a:endParaRPr lang="es-MX" sz="500" dirty="0" smtClean="0"/>
          </a:p>
          <a:p>
            <a:pPr marL="137160" indent="0">
              <a:buNone/>
            </a:pPr>
            <a:r>
              <a:rPr lang="es-MX" dirty="0" smtClean="0"/>
              <a:t>LOBULO FRONTAL: Se ocupa de las funciones cerebrales mas integradas como pensar, conceptual y planificar.</a:t>
            </a:r>
          </a:p>
          <a:p>
            <a:pPr marL="137160" indent="0">
              <a:buNone/>
            </a:pPr>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8733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EL CEREBRO</a:t>
            </a:r>
            <a:r>
              <a:rPr lang="es-MX" u="sng" dirty="0" smtClean="0"/>
              <a:t>                                    </a:t>
            </a:r>
            <a:endParaRPr lang="es-MX" u="sng" dirty="0"/>
          </a:p>
        </p:txBody>
      </p:sp>
      <p:sp>
        <p:nvSpPr>
          <p:cNvPr id="3" name="2 Marcador de contenido"/>
          <p:cNvSpPr>
            <a:spLocks noGrp="1"/>
          </p:cNvSpPr>
          <p:nvPr>
            <p:ph idx="1"/>
          </p:nvPr>
        </p:nvSpPr>
        <p:spPr>
          <a:xfrm>
            <a:off x="35496" y="1268760"/>
            <a:ext cx="9001000" cy="5472608"/>
          </a:xfrm>
        </p:spPr>
        <p:txBody>
          <a:bodyPr>
            <a:normAutofit/>
          </a:bodyPr>
          <a:lstStyle/>
          <a:p>
            <a:pPr>
              <a:buFont typeface="Wingdings" pitchFamily="2" charset="2"/>
              <a:buChar char="§"/>
            </a:pPr>
            <a:r>
              <a:rPr lang="es-MX" dirty="0" smtClean="0"/>
              <a:t> </a:t>
            </a:r>
            <a:r>
              <a:rPr lang="es-MX" sz="3600" dirty="0" smtClean="0"/>
              <a:t>Estructura cerebral</a:t>
            </a:r>
            <a:endParaRPr lang="es-MX" sz="3600" dirty="0"/>
          </a:p>
          <a:p>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776864"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2060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a:t>
            </a:r>
            <a:r>
              <a:rPr lang="es-MX" dirty="0" smtClean="0"/>
              <a:t>HEMISFERIOS CEREBRALES:</a:t>
            </a:r>
            <a:r>
              <a:rPr lang="es-MX" u="sng" dirty="0" smtClean="0"/>
              <a:t>                                  </a:t>
            </a:r>
            <a:endParaRPr lang="es-MX" u="sng" dirty="0"/>
          </a:p>
        </p:txBody>
      </p:sp>
      <p:sp>
        <p:nvSpPr>
          <p:cNvPr id="3" name="2 Marcador de contenido"/>
          <p:cNvSpPr>
            <a:spLocks noGrp="1"/>
          </p:cNvSpPr>
          <p:nvPr>
            <p:ph idx="1"/>
          </p:nvPr>
        </p:nvSpPr>
        <p:spPr>
          <a:xfrm>
            <a:off x="-36512" y="1124744"/>
            <a:ext cx="4626260" cy="5733256"/>
          </a:xfrm>
        </p:spPr>
        <p:txBody>
          <a:bodyPr numCol="1">
            <a:normAutofit/>
          </a:bodyPr>
          <a:lstStyle/>
          <a:p>
            <a:pPr marL="137160" indent="0">
              <a:buNone/>
            </a:pPr>
            <a:r>
              <a:rPr lang="es-MX" dirty="0" smtClean="0"/>
              <a:t>Hemisferio izquierdo.</a:t>
            </a:r>
          </a:p>
          <a:p>
            <a:r>
              <a:rPr lang="es-MX" dirty="0" smtClean="0"/>
              <a:t>Analítico y lógico</a:t>
            </a:r>
          </a:p>
          <a:p>
            <a:r>
              <a:rPr lang="es-MX" dirty="0" smtClean="0"/>
              <a:t>Secuencial parte realista</a:t>
            </a:r>
          </a:p>
          <a:p>
            <a:r>
              <a:rPr lang="es-MX" dirty="0" smtClean="0"/>
              <a:t>Comunicación verbal</a:t>
            </a:r>
          </a:p>
          <a:p>
            <a:r>
              <a:rPr lang="es-MX" dirty="0" smtClean="0"/>
              <a:t>Intelectual</a:t>
            </a:r>
          </a:p>
          <a:p>
            <a:r>
              <a:rPr lang="es-MX" dirty="0" smtClean="0"/>
              <a:t>Planificación y ejecución de planes</a:t>
            </a:r>
          </a:p>
          <a:p>
            <a:r>
              <a:rPr lang="es-MX" dirty="0" smtClean="0"/>
              <a:t>Preciso</a:t>
            </a:r>
          </a:p>
          <a:p>
            <a:r>
              <a:rPr lang="es-MX" dirty="0" smtClean="0"/>
              <a:t>Sensible al tiempo</a:t>
            </a:r>
            <a:endParaRPr lang="es-MX" dirty="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5" name="2 Marcador de contenido"/>
          <p:cNvSpPr txBox="1">
            <a:spLocks/>
          </p:cNvSpPr>
          <p:nvPr/>
        </p:nvSpPr>
        <p:spPr>
          <a:xfrm>
            <a:off x="4589748" y="1080937"/>
            <a:ext cx="4626260" cy="5733256"/>
          </a:xfrm>
          <a:prstGeom prst="rect">
            <a:avLst/>
          </a:prstGeom>
        </p:spPr>
        <p:txBody>
          <a:bodyPr vert="horz" numCol="1">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es-MX" dirty="0" smtClean="0"/>
              <a:t>Hemisferio derecho.</a:t>
            </a:r>
          </a:p>
          <a:p>
            <a:r>
              <a:rPr lang="es-MX" dirty="0" smtClean="0"/>
              <a:t>Sistémico, holístico e intuitivo</a:t>
            </a:r>
          </a:p>
          <a:p>
            <a:r>
              <a:rPr lang="es-MX" dirty="0" smtClean="0"/>
              <a:t>Comunicación no verbal</a:t>
            </a:r>
          </a:p>
          <a:p>
            <a:r>
              <a:rPr lang="es-MX" dirty="0" smtClean="0"/>
              <a:t>Emocional</a:t>
            </a:r>
          </a:p>
          <a:p>
            <a:r>
              <a:rPr lang="es-MX" dirty="0" smtClean="0"/>
              <a:t>Detecta los peligros</a:t>
            </a:r>
          </a:p>
          <a:p>
            <a:r>
              <a:rPr lang="es-MX" dirty="0" smtClean="0"/>
              <a:t>Impreciso</a:t>
            </a:r>
          </a:p>
          <a:p>
            <a:r>
              <a:rPr lang="es-MX" dirty="0" smtClean="0"/>
              <a:t>Poco sensible al tiempo</a:t>
            </a:r>
          </a:p>
        </p:txBody>
      </p:sp>
    </p:spTree>
    <p:extLst>
      <p:ext uri="{BB962C8B-B14F-4D97-AF65-F5344CB8AC3E}">
        <p14:creationId xmlns:p14="http://schemas.microsoft.com/office/powerpoint/2010/main" val="949141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8820472" cy="1143000"/>
          </a:xfrm>
        </p:spPr>
        <p:txBody>
          <a:bodyPr/>
          <a:lstStyle/>
          <a:p>
            <a:pPr algn="l"/>
            <a:r>
              <a:rPr lang="es-MX" dirty="0" smtClean="0"/>
              <a:t> </a:t>
            </a:r>
            <a:r>
              <a:rPr lang="es-MX" dirty="0" smtClean="0"/>
              <a:t>EJEMPLOS:</a:t>
            </a:r>
            <a:r>
              <a:rPr lang="es-MX" u="sng" dirty="0" smtClean="0"/>
              <a:t>                                  </a:t>
            </a:r>
            <a:endParaRPr lang="es-MX" u="sng" dirty="0"/>
          </a:p>
        </p:txBody>
      </p:sp>
      <p:sp>
        <p:nvSpPr>
          <p:cNvPr id="3" name="2 Marcador de contenido"/>
          <p:cNvSpPr>
            <a:spLocks noGrp="1"/>
          </p:cNvSpPr>
          <p:nvPr>
            <p:ph idx="1"/>
          </p:nvPr>
        </p:nvSpPr>
        <p:spPr>
          <a:xfrm>
            <a:off x="-36512" y="1124744"/>
            <a:ext cx="4626260" cy="5733256"/>
          </a:xfrm>
        </p:spPr>
        <p:txBody>
          <a:bodyPr numCol="1">
            <a:normAutofit/>
          </a:bodyPr>
          <a:lstStyle/>
          <a:p>
            <a:pPr marL="137160" indent="0">
              <a:buNone/>
            </a:pPr>
            <a:r>
              <a:rPr lang="es-MX" dirty="0" smtClean="0"/>
              <a:t>Hemisferio izquierdo.</a:t>
            </a:r>
          </a:p>
          <a:p>
            <a:r>
              <a:rPr lang="es-MX" dirty="0" smtClean="0"/>
              <a:t>Habilidad numérica</a:t>
            </a:r>
          </a:p>
          <a:p>
            <a:r>
              <a:rPr lang="es-MX" dirty="0" smtClean="0"/>
              <a:t>Lenguaje escrito</a:t>
            </a:r>
          </a:p>
          <a:p>
            <a:r>
              <a:rPr lang="es-MX" dirty="0" smtClean="0"/>
              <a:t>Razonamiento (ajedrez)</a:t>
            </a:r>
          </a:p>
          <a:p>
            <a:r>
              <a:rPr lang="es-MX" dirty="0" smtClean="0"/>
              <a:t>Lenguaje hablado</a:t>
            </a:r>
          </a:p>
          <a:p>
            <a:r>
              <a:rPr lang="es-MX" dirty="0" smtClean="0"/>
              <a:t>Habilidad científica</a:t>
            </a:r>
          </a:p>
          <a:p>
            <a:r>
              <a:rPr lang="es-MX" dirty="0" smtClean="0"/>
              <a:t>Control mano derecha</a:t>
            </a:r>
          </a:p>
          <a:p>
            <a:endParaRPr lang="es-MX" dirty="0" smtClean="0"/>
          </a:p>
        </p:txBody>
      </p:sp>
      <p:cxnSp>
        <p:nvCxnSpPr>
          <p:cNvPr id="4" name="3 Conector recto"/>
          <p:cNvCxnSpPr/>
          <p:nvPr/>
        </p:nvCxnSpPr>
        <p:spPr>
          <a:xfrm>
            <a:off x="35496" y="105273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5" name="2 Marcador de contenido"/>
          <p:cNvSpPr txBox="1">
            <a:spLocks/>
          </p:cNvSpPr>
          <p:nvPr/>
        </p:nvSpPr>
        <p:spPr>
          <a:xfrm>
            <a:off x="4589748" y="1080937"/>
            <a:ext cx="4626260" cy="5733256"/>
          </a:xfrm>
          <a:prstGeom prst="rect">
            <a:avLst/>
          </a:prstGeom>
        </p:spPr>
        <p:txBody>
          <a:bodyPr vert="horz" numCol="1">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es-MX" dirty="0" smtClean="0"/>
              <a:t>Hemisferio derecho.</a:t>
            </a:r>
          </a:p>
          <a:p>
            <a:r>
              <a:rPr lang="es-MX" dirty="0" smtClean="0"/>
              <a:t>Sentido artístico</a:t>
            </a:r>
          </a:p>
          <a:p>
            <a:r>
              <a:rPr lang="es-MX" dirty="0" smtClean="0"/>
              <a:t>Imaginación</a:t>
            </a:r>
          </a:p>
          <a:p>
            <a:r>
              <a:rPr lang="es-MX" dirty="0" smtClean="0"/>
              <a:t>Sentido musical</a:t>
            </a:r>
          </a:p>
          <a:p>
            <a:r>
              <a:rPr lang="es-MX" dirty="0" smtClean="0"/>
              <a:t>Percepción tridimensional (fijar distancias, películas)</a:t>
            </a:r>
          </a:p>
          <a:p>
            <a:r>
              <a:rPr lang="es-MX" dirty="0" smtClean="0"/>
              <a:t>Perspicacia (entender las cosas claras y rápidas)</a:t>
            </a:r>
          </a:p>
          <a:p>
            <a:r>
              <a:rPr lang="es-MX" dirty="0" smtClean="0"/>
              <a:t>Control mano izquierda</a:t>
            </a:r>
          </a:p>
          <a:p>
            <a:endParaRPr lang="es-MX" dirty="0" smtClean="0"/>
          </a:p>
        </p:txBody>
      </p:sp>
    </p:spTree>
    <p:extLst>
      <p:ext uri="{BB962C8B-B14F-4D97-AF65-F5344CB8AC3E}">
        <p14:creationId xmlns:p14="http://schemas.microsoft.com/office/powerpoint/2010/main" val="3521333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43408"/>
            <a:ext cx="8820472" cy="1143000"/>
          </a:xfrm>
        </p:spPr>
        <p:txBody>
          <a:bodyPr/>
          <a:lstStyle/>
          <a:p>
            <a:pPr algn="l"/>
            <a:r>
              <a:rPr lang="es-MX" dirty="0" smtClean="0"/>
              <a:t> </a:t>
            </a:r>
            <a:r>
              <a:rPr lang="es-MX" dirty="0" smtClean="0"/>
              <a:t>EJEMPLOS:</a:t>
            </a:r>
            <a:r>
              <a:rPr lang="es-MX" u="sng" dirty="0" smtClean="0"/>
              <a:t>                                  </a:t>
            </a:r>
            <a:endParaRPr lang="es-MX" u="sng" dirty="0"/>
          </a:p>
        </p:txBody>
      </p:sp>
      <p:cxnSp>
        <p:nvCxnSpPr>
          <p:cNvPr id="4" name="3 Conector recto"/>
          <p:cNvCxnSpPr/>
          <p:nvPr/>
        </p:nvCxnSpPr>
        <p:spPr>
          <a:xfrm>
            <a:off x="35496" y="69269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5" name="2 Marcador de contenido"/>
          <p:cNvSpPr txBox="1">
            <a:spLocks/>
          </p:cNvSpPr>
          <p:nvPr/>
        </p:nvSpPr>
        <p:spPr>
          <a:xfrm>
            <a:off x="179512" y="836712"/>
            <a:ext cx="9036496" cy="5977481"/>
          </a:xfrm>
          <a:prstGeom prst="rect">
            <a:avLst/>
          </a:prstGeom>
        </p:spPr>
        <p:txBody>
          <a:bodyPr vert="horz" numCol="1">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es-MX" dirty="0" smtClean="0"/>
              <a:t>Actualmente existen diversas teorías de aprendizaje las cuales se basan principalmente en observaciones de la conducta del hombre ante diversos acontecimientos, es por ello que a través del tiempo el aprendizaje a evolucionado con diversos factores que aportan un nivel significativo de cambio y nos referimos a las nuevas tecnologías orientadas a la investigación e información de diversas investigaciones orientadas al cerebro y una de sus muchas funciones EL APRENDIZAJE…</a:t>
            </a:r>
          </a:p>
          <a:p>
            <a:pPr marL="137160" indent="0">
              <a:buFont typeface="Wingdings 2"/>
              <a:buNone/>
            </a:pPr>
            <a:r>
              <a:rPr lang="es-MX" dirty="0" smtClean="0"/>
              <a:t>Una de las principales aportaciones es el de la NEUROPLASTICIDAD….</a:t>
            </a:r>
          </a:p>
          <a:p>
            <a:endParaRPr lang="es-MX" dirty="0" smtClean="0"/>
          </a:p>
        </p:txBody>
      </p:sp>
    </p:spTree>
    <p:extLst>
      <p:ext uri="{BB962C8B-B14F-4D97-AF65-F5344CB8AC3E}">
        <p14:creationId xmlns:p14="http://schemas.microsoft.com/office/powerpoint/2010/main" val="159054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43408"/>
            <a:ext cx="8820472" cy="1143000"/>
          </a:xfrm>
        </p:spPr>
        <p:txBody>
          <a:bodyPr/>
          <a:lstStyle/>
          <a:p>
            <a:pPr algn="l"/>
            <a:r>
              <a:rPr lang="es-MX" dirty="0" smtClean="0"/>
              <a:t>NEUROPLASTICIDAD:</a:t>
            </a:r>
            <a:r>
              <a:rPr lang="es-MX" u="sng" dirty="0" smtClean="0"/>
              <a:t>                                  </a:t>
            </a:r>
            <a:endParaRPr lang="es-MX" u="sng" dirty="0"/>
          </a:p>
        </p:txBody>
      </p:sp>
      <p:cxnSp>
        <p:nvCxnSpPr>
          <p:cNvPr id="4" name="3 Conector recto"/>
          <p:cNvCxnSpPr/>
          <p:nvPr/>
        </p:nvCxnSpPr>
        <p:spPr>
          <a:xfrm>
            <a:off x="35496" y="692696"/>
            <a:ext cx="9108504" cy="0"/>
          </a:xfrm>
          <a:prstGeom prst="line">
            <a:avLst/>
          </a:prstGeom>
          <a:ln w="635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5" name="2 Marcador de contenido"/>
          <p:cNvSpPr txBox="1">
            <a:spLocks/>
          </p:cNvSpPr>
          <p:nvPr/>
        </p:nvSpPr>
        <p:spPr>
          <a:xfrm>
            <a:off x="179512" y="836712"/>
            <a:ext cx="9036496" cy="5977481"/>
          </a:xfrm>
          <a:prstGeom prst="rect">
            <a:avLst/>
          </a:prstGeom>
        </p:spPr>
        <p:txBody>
          <a:bodyPr vert="horz" numCol="1">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es-MX" dirty="0" smtClean="0"/>
              <a:t>Si partimos que la comunicación interhemisferica se efectúa básicamente a través del cuerpo calloso de cerebro, un haz de unos 200 millones de fibras tendido entre ambos hemisferios, lleva la información en milisegundos, donde la mayor parte de esta información se queda en el lado especializado. Dentro de nuestro cerebro existen millones de neuronas en constante conexión y cada una es capaz de transmitir una señal eléctrica a otro y conectarse hasta con 10 mil neuronas, este proceso siempre esta presente, siendo mas intenso en la infancia(4 a 10 años) ya que va formando nuevas redes de aprendizaje.</a:t>
            </a:r>
          </a:p>
          <a:p>
            <a:endParaRPr lang="es-MX" dirty="0" smtClean="0"/>
          </a:p>
        </p:txBody>
      </p:sp>
    </p:spTree>
    <p:extLst>
      <p:ext uri="{BB962C8B-B14F-4D97-AF65-F5344CB8AC3E}">
        <p14:creationId xmlns:p14="http://schemas.microsoft.com/office/powerpoint/2010/main" val="14825561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514</TotalTime>
  <Words>449</Words>
  <Application>Microsoft Office PowerPoint</Application>
  <PresentationFormat>Presentación en pantalla (4:3)</PresentationFormat>
  <Paragraphs>61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Vértice</vt:lpstr>
      <vt:lpstr> APRENDER A APRENDER                                    </vt:lpstr>
      <vt:lpstr> EL CEREBRO                                    </vt:lpstr>
      <vt:lpstr> EL CEREBRO                                    </vt:lpstr>
      <vt:lpstr> EL CEREBRO SE DIVIDE EN:                                  </vt:lpstr>
      <vt:lpstr> EL CEREBRO                                    </vt:lpstr>
      <vt:lpstr> HEMISFERIOS CEREBRALES:                                  </vt:lpstr>
      <vt:lpstr> EJEMPLOS:                                  </vt:lpstr>
      <vt:lpstr> EJEMPLOS:                                  </vt:lpstr>
      <vt:lpstr>NEUROPLASTICIDAD:                                  </vt:lpstr>
      <vt:lpstr> EL CEREBRO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APRENDER A APRENDER</dc:title>
  <dc:creator>PREMIER 2011</dc:creator>
  <cp:lastModifiedBy>PREMIER 2011</cp:lastModifiedBy>
  <cp:revision>12</cp:revision>
  <dcterms:created xsi:type="dcterms:W3CDTF">2013-11-03T22:37:08Z</dcterms:created>
  <dcterms:modified xsi:type="dcterms:W3CDTF">2014-04-04T05:35:12Z</dcterms:modified>
</cp:coreProperties>
</file>