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99" r:id="rId2"/>
    <p:sldId id="300" r:id="rId3"/>
    <p:sldId id="301" r:id="rId4"/>
    <p:sldId id="292" r:id="rId5"/>
    <p:sldId id="293" r:id="rId6"/>
    <p:sldId id="294" r:id="rId7"/>
    <p:sldId id="295" r:id="rId8"/>
    <p:sldId id="296" r:id="rId9"/>
    <p:sldId id="297" r:id="rId10"/>
    <p:sldId id="298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260" r:id="rId29"/>
    <p:sldId id="261" r:id="rId30"/>
    <p:sldId id="262" r:id="rId31"/>
    <p:sldId id="264" r:id="rId32"/>
    <p:sldId id="265" r:id="rId33"/>
    <p:sldId id="256" r:id="rId34"/>
    <p:sldId id="258" r:id="rId3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429B40-EB95-4FB9-950A-693DAD1E043F}" type="datetimeFigureOut">
              <a:rPr lang="es-MX" smtClean="0"/>
              <a:t>28/05/2022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105EA06-4D3F-48C2-96BA-250B2B42B263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://mastor.cl/blog/wpcontent/uploads/2016/01/Teoriafundamentada-una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2555776" y="4581128"/>
            <a:ext cx="5637010" cy="882119"/>
          </a:xfrm>
        </p:spPr>
        <p:txBody>
          <a:bodyPr/>
          <a:lstStyle/>
          <a:p>
            <a:r>
              <a:rPr lang="es-ES" dirty="0" smtClean="0"/>
              <a:t>Mtra. Diana </a:t>
            </a:r>
            <a:r>
              <a:rPr lang="es-ES" dirty="0" err="1" smtClean="0"/>
              <a:t>Gpe</a:t>
            </a:r>
            <a:r>
              <a:rPr lang="es-ES" dirty="0" smtClean="0"/>
              <a:t>. Espino Morales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115616" y="1124744"/>
            <a:ext cx="7175351" cy="2592288"/>
          </a:xfrm>
        </p:spPr>
        <p:txBody>
          <a:bodyPr/>
          <a:lstStyle/>
          <a:p>
            <a:pPr marL="182880" indent="0" algn="ctr">
              <a:buNone/>
            </a:pPr>
            <a:r>
              <a:rPr lang="es-ES" dirty="0"/>
              <a:t>TIPOS DE INVESTIGACIÓN CUALITATIVA</a:t>
            </a:r>
          </a:p>
        </p:txBody>
      </p:sp>
    </p:spTree>
    <p:extLst>
      <p:ext uri="{BB962C8B-B14F-4D97-AF65-F5344CB8AC3E}">
        <p14:creationId xmlns:p14="http://schemas.microsoft.com/office/powerpoint/2010/main" val="188715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80920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9241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23091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726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0891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75516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28092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518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5292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8794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99288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109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08912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6078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52928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3090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3345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089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0588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67744" y="551723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es-ES" sz="2400" dirty="0"/>
              <a:t>Roberto Hernández-</a:t>
            </a:r>
            <a:r>
              <a:rPr lang="es-ES" sz="2400" dirty="0" err="1"/>
              <a:t>Sampieri</a:t>
            </a:r>
            <a:r>
              <a:rPr lang="es-ES" sz="2400" dirty="0"/>
              <a:t>.</a:t>
            </a:r>
            <a:br>
              <a:rPr lang="es-ES" sz="2400" dirty="0"/>
            </a:br>
            <a:endParaRPr lang="es-ES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467545" y="692696"/>
            <a:ext cx="8312710" cy="4608512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60000"/>
              </a:lnSpc>
              <a:buNone/>
            </a:pPr>
            <a:r>
              <a:rPr lang="es-ES" dirty="0"/>
              <a:t>Los seres humanos utilizamos narrativas </a:t>
            </a:r>
            <a:r>
              <a:rPr lang="es-ES" dirty="0" smtClean="0"/>
              <a:t>para expresar </a:t>
            </a:r>
            <a:r>
              <a:rPr lang="es-ES" dirty="0"/>
              <a:t>nuestras emociones, sentimientos y deseos. Narrativas diversas: escritas, </a:t>
            </a:r>
            <a:r>
              <a:rPr lang="es-ES" dirty="0" smtClean="0"/>
              <a:t>verbales, no </a:t>
            </a:r>
            <a:r>
              <a:rPr lang="es-ES" dirty="0"/>
              <a:t>verbales y hasta artísticas, usando diversos medios, desde </a:t>
            </a:r>
            <a:r>
              <a:rPr lang="es-ES" dirty="0" smtClean="0"/>
              <a:t>papel y lápiz </a:t>
            </a:r>
            <a:r>
              <a:rPr lang="es-ES" dirty="0"/>
              <a:t>hasta páginas en las redes sociales de internet. Ellas </a:t>
            </a:r>
            <a:r>
              <a:rPr lang="es-ES" dirty="0" smtClean="0"/>
              <a:t>representan nuestras identidades personales </a:t>
            </a:r>
            <a:r>
              <a:rPr lang="es-ES" dirty="0"/>
              <a:t>y nos ayudan a organizar las </a:t>
            </a:r>
            <a:r>
              <a:rPr lang="es-ES" dirty="0" smtClean="0"/>
              <a:t>experiencias. Los </a:t>
            </a:r>
            <a:r>
              <a:rPr lang="es-ES" dirty="0"/>
              <a:t>diseños cualitativos pretenden “capturar” tales narrativas</a:t>
            </a:r>
            <a:r>
              <a:rPr lang="es-ES" dirty="0" smtClean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54003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35696" y="2492896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es-MX" dirty="0" smtClean="0"/>
              <a:t>Investigación acción.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44187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360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99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4664"/>
            <a:ext cx="82089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2776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75993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20891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5270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352928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6610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13690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3405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04616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s-MX" dirty="0" smtClean="0"/>
              <a:t>La Teoría </a:t>
            </a:r>
            <a:r>
              <a:rPr lang="es-MX" dirty="0"/>
              <a:t>fundamentada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560840" cy="432048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s-MX" sz="2400" dirty="0" smtClean="0"/>
              <a:t>Es </a:t>
            </a:r>
            <a:r>
              <a:rPr lang="es-MX" sz="2400" dirty="0"/>
              <a:t>un procedimiento que consiste en la codificación dada por el investigador a través de palabras de cada uno de los incidentes, ocurrencias o sucesos expresados por los entrevistados o situaciones observadas y permiten posteriormente agruparlos en categorías, conceptos o constructos para establecer las diferencias y semejanzas con respecto a una u otra categoría que el investigador identifique</a:t>
            </a:r>
            <a:r>
              <a:rPr lang="es-MX" sz="2400" dirty="0" smtClean="0"/>
              <a:t>.</a:t>
            </a:r>
          </a:p>
          <a:p>
            <a:pPr marL="45720" indent="0">
              <a:buNone/>
            </a:pPr>
            <a:r>
              <a:rPr lang="es-MX" sz="2400" dirty="0" smtClean="0"/>
              <a:t> </a:t>
            </a:r>
            <a:r>
              <a:rPr lang="es-MX" sz="2400" dirty="0"/>
              <a:t>Explica la realidad apoyándose en los datos recogidos e interpreta la misma a través de explicaciones teóricas de carácter formal. </a:t>
            </a:r>
          </a:p>
          <a:p>
            <a:pPr marL="45720" indent="0">
              <a:buNone/>
            </a:pPr>
            <a:endParaRPr lang="es-MX" sz="2400" dirty="0" smtClean="0"/>
          </a:p>
        </p:txBody>
      </p:sp>
    </p:spTree>
    <p:extLst>
      <p:ext uri="{BB962C8B-B14F-4D97-AF65-F5344CB8AC3E}">
        <p14:creationId xmlns:p14="http://schemas.microsoft.com/office/powerpoint/2010/main" val="29428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71600" y="476672"/>
            <a:ext cx="73342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s-MX" dirty="0" smtClean="0"/>
              <a:t>La Teoría fundamentada 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7128792" cy="1512168"/>
          </a:xfrm>
        </p:spPr>
        <p:txBody>
          <a:bodyPr/>
          <a:lstStyle/>
          <a:p>
            <a:pPr marL="45720" indent="0">
              <a:buNone/>
            </a:pPr>
            <a:r>
              <a:rPr lang="es-MX" dirty="0"/>
              <a:t>P</a:t>
            </a:r>
            <a:r>
              <a:rPr lang="es-MX" dirty="0" smtClean="0"/>
              <a:t>roduce interpretaciones que ayuden a </a:t>
            </a:r>
            <a:r>
              <a:rPr lang="es-MX" dirty="0"/>
              <a:t>explicar y proporcionar información valiosa </a:t>
            </a:r>
            <a:r>
              <a:rPr lang="es-MX" dirty="0" smtClean="0"/>
              <a:t>sobre aquellos </a:t>
            </a:r>
            <a:r>
              <a:rPr lang="es-MX" dirty="0"/>
              <a:t>cuyas conductas son sometidas a estudio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907704" y="5085184"/>
            <a:ext cx="6840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Identificar las principales preocupaciones de los actores sociales relacionadas con alguna estrategia que se pueda emplear en la resolución de dichas preocupaciones.</a:t>
            </a:r>
            <a:endParaRPr lang="es-MX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66" y="3068960"/>
            <a:ext cx="2028853" cy="178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23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rcador de posición de imagen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6" r="9516"/>
          <a:stretch>
            <a:fillRect/>
          </a:stretch>
        </p:blipFill>
        <p:spPr/>
      </p:pic>
      <p:sp>
        <p:nvSpPr>
          <p:cNvPr id="6" name="Marcador de texto 5"/>
          <p:cNvSpPr>
            <a:spLocks noGrp="1"/>
          </p:cNvSpPr>
          <p:nvPr>
            <p:ph type="body" sz="half" idx="2"/>
          </p:nvPr>
        </p:nvSpPr>
        <p:spPr>
          <a:xfrm>
            <a:off x="781061" y="741562"/>
            <a:ext cx="3694114" cy="3930682"/>
          </a:xfrm>
        </p:spPr>
        <p:txBody>
          <a:bodyPr>
            <a:normAutofit/>
          </a:bodyPr>
          <a:lstStyle/>
          <a:p>
            <a:r>
              <a:rPr lang="es-ES" sz="2000" dirty="0" smtClean="0"/>
              <a:t>Latín Cualitas hace referencia a la naturaleza, carácter y propiedades de un fenómeno.</a:t>
            </a:r>
          </a:p>
          <a:p>
            <a:r>
              <a:rPr lang="es-ES" sz="2000" dirty="0" smtClean="0"/>
              <a:t>Estudios abiertos y flexibles.</a:t>
            </a:r>
          </a:p>
          <a:p>
            <a:r>
              <a:rPr lang="es-ES" sz="2000" dirty="0" smtClean="0"/>
              <a:t>Codifican datos, hacen categorías y reducen teorías.</a:t>
            </a:r>
          </a:p>
          <a:p>
            <a:r>
              <a:rPr lang="es-ES" sz="2000" dirty="0" smtClean="0"/>
              <a:t>Describen patones o fenómenos.</a:t>
            </a:r>
          </a:p>
          <a:p>
            <a:r>
              <a:rPr lang="es-ES" sz="2000" dirty="0" smtClean="0"/>
              <a:t>Requiere involucrarse con el contexto real.</a:t>
            </a:r>
            <a:endParaRPr lang="es-ES" sz="20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259632" y="4941168"/>
            <a:ext cx="7085092" cy="11430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Investigación cualitativa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47786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114727"/>
            <a:ext cx="8352928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s-MX" sz="4000" dirty="0" smtClean="0"/>
              <a:t>Pasos de la teoría fundamentada</a:t>
            </a:r>
            <a:endParaRPr lang="es-MX" sz="40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7560840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5004048" y="980728"/>
            <a:ext cx="39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dirty="0" smtClean="0">
                <a:solidFill>
                  <a:srgbClr val="FF0000"/>
                </a:solidFill>
              </a:rPr>
              <a:t>Las Conceptualizaciones las realiza el investigador </a:t>
            </a:r>
            <a:endParaRPr lang="es-MX" sz="1200" dirty="0">
              <a:solidFill>
                <a:srgbClr val="FF0000"/>
              </a:solidFill>
            </a:endParaRPr>
          </a:p>
        </p:txBody>
      </p:sp>
      <p:sp>
        <p:nvSpPr>
          <p:cNvPr id="4" name="3 Flecha curvada hacia la izquierda"/>
          <p:cNvSpPr/>
          <p:nvPr/>
        </p:nvSpPr>
        <p:spPr>
          <a:xfrm>
            <a:off x="8604448" y="1119227"/>
            <a:ext cx="288032" cy="86961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7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99592" y="692696"/>
            <a:ext cx="7560840" cy="1368152"/>
          </a:xfrm>
        </p:spPr>
        <p:txBody>
          <a:bodyPr/>
          <a:lstStyle/>
          <a:p>
            <a:pPr marL="0" indent="0" algn="ctr">
              <a:buNone/>
            </a:pPr>
            <a:r>
              <a:rPr lang="es-MX" sz="4000" smtClean="0"/>
              <a:t>La teoría fundamentamentada</a:t>
            </a:r>
            <a:br>
              <a:rPr lang="es-MX" sz="4000" smtClean="0"/>
            </a:br>
            <a:r>
              <a:rPr lang="es-MX" sz="4000" smtClean="0"/>
              <a:t>busca  </a:t>
            </a:r>
            <a:endParaRPr lang="es-MX" sz="400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1403648" y="2924944"/>
            <a:ext cx="6696744" cy="1833384"/>
          </a:xfrm>
        </p:spPr>
        <p:txBody>
          <a:bodyPr/>
          <a:lstStyle/>
          <a:p>
            <a:pPr marL="45720" indent="0" algn="just">
              <a:buNone/>
            </a:pPr>
            <a:r>
              <a:rPr lang="es-MX" dirty="0" smtClean="0"/>
              <a:t>Descubrir </a:t>
            </a:r>
            <a:r>
              <a:rPr lang="es-MX" dirty="0"/>
              <a:t>teorías, conceptos, hipótesis y </a:t>
            </a:r>
            <a:r>
              <a:rPr lang="es-MX" dirty="0" smtClean="0"/>
              <a:t>proposiciones.</a:t>
            </a:r>
            <a:endParaRPr lang="es-MX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149080"/>
            <a:ext cx="2376264" cy="1598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48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>
          <a:xfrm>
            <a:off x="683568" y="1628800"/>
            <a:ext cx="6768752" cy="1905392"/>
          </a:xfrm>
        </p:spPr>
        <p:txBody>
          <a:bodyPr/>
          <a:lstStyle/>
          <a:p>
            <a:pPr marL="45720" indent="0">
              <a:buNone/>
            </a:pPr>
            <a:r>
              <a:rPr lang="es-MX" dirty="0"/>
              <a:t>E</a:t>
            </a:r>
            <a:r>
              <a:rPr lang="es-MX" dirty="0" smtClean="0"/>
              <a:t>s </a:t>
            </a:r>
            <a:r>
              <a:rPr lang="es-MX" dirty="0"/>
              <a:t>útil para investigaciones en campos que conciernen a temas relacionados con la conducta humana dentro de diferentes organizaciones, grupos y otras configuraciones sociales.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339752" y="5112883"/>
            <a:ext cx="64087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Strauss y </a:t>
            </a:r>
            <a:r>
              <a:rPr lang="es-MX" sz="2200" dirty="0" err="1"/>
              <a:t>Corbin</a:t>
            </a:r>
            <a:r>
              <a:rPr lang="es-MX" sz="2200" dirty="0"/>
              <a:t> (1998), la TF puede ser utilizada sobre todo </a:t>
            </a:r>
            <a:r>
              <a:rPr lang="es-MX" sz="2200" dirty="0" smtClean="0"/>
              <a:t>en   el </a:t>
            </a:r>
            <a:r>
              <a:rPr lang="es-MX" sz="2200" dirty="0"/>
              <a:t>campo de las ciencias sociales.</a:t>
            </a:r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971600" y="476672"/>
            <a:ext cx="73342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s-MX" dirty="0" smtClean="0"/>
              <a:t>La Teoría fundamentada </a:t>
            </a:r>
            <a:endParaRPr lang="es-MX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" t="14775" r="3560" b="16339"/>
          <a:stretch/>
        </p:blipFill>
        <p:spPr bwMode="auto">
          <a:xfrm>
            <a:off x="3599892" y="3501007"/>
            <a:ext cx="1944216" cy="1101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47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4066449" y="1340769"/>
            <a:ext cx="4822304" cy="735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¿</a:t>
            </a:r>
            <a:r>
              <a:rPr lang="es-MX" sz="2800" dirty="0" smtClean="0"/>
              <a:t>Para qué sirve</a:t>
            </a:r>
            <a:r>
              <a:rPr lang="en-US" sz="2800" dirty="0" smtClean="0"/>
              <a:t>? </a:t>
            </a:r>
            <a:endParaRPr lang="es-MX" sz="2800" dirty="0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4218849" y="2608479"/>
            <a:ext cx="4822304" cy="7499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¿</a:t>
            </a:r>
            <a:r>
              <a:rPr lang="es-MX" sz="2800" dirty="0" smtClean="0"/>
              <a:t>Cómo se lleva a cabo</a:t>
            </a:r>
            <a:r>
              <a:rPr lang="en-US" sz="2800" dirty="0" smtClean="0"/>
              <a:t>? </a:t>
            </a:r>
            <a:endParaRPr lang="es-MX" sz="2800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4101801" y="4013745"/>
            <a:ext cx="4822304" cy="79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¿</a:t>
            </a:r>
            <a:r>
              <a:rPr lang="es-MX" sz="2800" dirty="0" smtClean="0"/>
              <a:t>Porqué se utiliza</a:t>
            </a:r>
            <a:r>
              <a:rPr lang="en-US" sz="2800" dirty="0" smtClean="0"/>
              <a:t>? </a:t>
            </a:r>
            <a:endParaRPr lang="es-MX" sz="2800" dirty="0"/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4101801" y="5229201"/>
            <a:ext cx="4822304" cy="864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MX" sz="2800" dirty="0" smtClean="0"/>
              <a:t>¿Dónde se aplica? </a:t>
            </a:r>
            <a:endParaRPr lang="es-MX" sz="2800" dirty="0"/>
          </a:p>
        </p:txBody>
      </p:sp>
      <p:sp>
        <p:nvSpPr>
          <p:cNvPr id="8" name="7 CuadroTexto"/>
          <p:cNvSpPr txBox="1"/>
          <p:nvPr/>
        </p:nvSpPr>
        <p:spPr>
          <a:xfrm>
            <a:off x="539552" y="2823071"/>
            <a:ext cx="2592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 smtClean="0"/>
              <a:t>Teoría Fundamentada</a:t>
            </a:r>
            <a:endParaRPr lang="es-MX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3" r="8377"/>
          <a:stretch/>
        </p:blipFill>
        <p:spPr bwMode="auto">
          <a:xfrm>
            <a:off x="1043608" y="3884441"/>
            <a:ext cx="1584176" cy="1444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9 Conector recto de flecha"/>
          <p:cNvCxnSpPr>
            <a:stCxn id="8" idx="3"/>
          </p:cNvCxnSpPr>
          <p:nvPr/>
        </p:nvCxnSpPr>
        <p:spPr>
          <a:xfrm flipV="1">
            <a:off x="3131840" y="764705"/>
            <a:ext cx="978928" cy="253542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flipV="1">
            <a:off x="3131840" y="1916833"/>
            <a:ext cx="978928" cy="1383292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8" idx="3"/>
          </p:cNvCxnSpPr>
          <p:nvPr/>
        </p:nvCxnSpPr>
        <p:spPr>
          <a:xfrm flipV="1">
            <a:off x="3131840" y="3198045"/>
            <a:ext cx="1131328" cy="102080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>
            <a:stCxn id="8" idx="3"/>
            <a:endCxn id="6" idx="1"/>
          </p:cNvCxnSpPr>
          <p:nvPr/>
        </p:nvCxnSpPr>
        <p:spPr>
          <a:xfrm>
            <a:off x="3131840" y="3300125"/>
            <a:ext cx="969961" cy="1109664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endCxn id="7" idx="1"/>
          </p:cNvCxnSpPr>
          <p:nvPr/>
        </p:nvCxnSpPr>
        <p:spPr>
          <a:xfrm>
            <a:off x="3117674" y="3322900"/>
            <a:ext cx="984127" cy="2338349"/>
          </a:xfrm>
          <a:prstGeom prst="straightConnector1">
            <a:avLst/>
          </a:prstGeom>
          <a:ln w="57150">
            <a:solidFill>
              <a:srgbClr val="C0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1 Título"/>
          <p:cNvSpPr txBox="1">
            <a:spLocks/>
          </p:cNvSpPr>
          <p:nvPr/>
        </p:nvSpPr>
        <p:spPr>
          <a:xfrm>
            <a:off x="4218849" y="48904"/>
            <a:ext cx="4822304" cy="735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 smtClean="0"/>
              <a:t>¿</a:t>
            </a:r>
            <a:r>
              <a:rPr lang="es-MX" sz="2800" dirty="0" smtClean="0"/>
              <a:t>Qué es</a:t>
            </a:r>
            <a:r>
              <a:rPr lang="en-US" sz="2800" dirty="0" smtClean="0"/>
              <a:t>? </a:t>
            </a:r>
            <a:endParaRPr lang="es-MX" sz="280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4716016" y="613579"/>
            <a:ext cx="4325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Una aproximación  inductiva  que lleva a  la  inmersión  en  los  datos</a:t>
            </a:r>
            <a:endParaRPr lang="es-MX" sz="1600" dirty="0"/>
          </a:p>
        </p:txBody>
      </p:sp>
      <p:sp>
        <p:nvSpPr>
          <p:cNvPr id="29" name="28 CuadroTexto"/>
          <p:cNvSpPr txBox="1"/>
          <p:nvPr/>
        </p:nvSpPr>
        <p:spPr>
          <a:xfrm>
            <a:off x="4563616" y="2023704"/>
            <a:ext cx="4325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Como punto  de  partida  del  desarrollo  de  una  teoría  sobre  un  fenómeno</a:t>
            </a:r>
            <a:endParaRPr lang="es-MX" sz="1600" dirty="0"/>
          </a:p>
        </p:txBody>
      </p:sp>
      <p:sp>
        <p:nvSpPr>
          <p:cNvPr id="30" name="29 CuadroTexto"/>
          <p:cNvSpPr txBox="1"/>
          <p:nvPr/>
        </p:nvSpPr>
        <p:spPr>
          <a:xfrm>
            <a:off x="4650748" y="4805832"/>
            <a:ext cx="4325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Para Constituir una formulación Teórica o un conjunto de Hipótesis</a:t>
            </a:r>
            <a:endParaRPr lang="es-MX" sz="1600" dirty="0"/>
          </a:p>
        </p:txBody>
      </p:sp>
      <p:sp>
        <p:nvSpPr>
          <p:cNvPr id="31" name="30 CuadroTexto"/>
          <p:cNvSpPr txBox="1"/>
          <p:nvPr/>
        </p:nvSpPr>
        <p:spPr>
          <a:xfrm>
            <a:off x="4563615" y="3292970"/>
            <a:ext cx="43251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 smtClean="0"/>
              <a:t>A través del acto de observación y de los consensos emergentes en una comunidad de observadores</a:t>
            </a:r>
            <a:endParaRPr lang="es-MX" sz="1600" dirty="0"/>
          </a:p>
        </p:txBody>
      </p:sp>
      <p:sp>
        <p:nvSpPr>
          <p:cNvPr id="28" name="27 Rectángulo"/>
          <p:cNvSpPr/>
          <p:nvPr/>
        </p:nvSpPr>
        <p:spPr>
          <a:xfrm>
            <a:off x="4564103" y="580526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MX" sz="1600" dirty="0"/>
              <a:t>E</a:t>
            </a:r>
            <a:r>
              <a:rPr lang="es-MX" sz="1600" dirty="0" smtClean="0"/>
              <a:t>n investigaciones de fenómenos sociales en los cuales las relaciones entre los actores son muy cercanas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90869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27" grpId="0"/>
      <p:bldP spid="26" grpId="0"/>
      <p:bldP spid="29" grpId="0"/>
      <p:bldP spid="30" grpId="0"/>
      <p:bldP spid="31" grpId="0"/>
      <p:bldP spid="2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733354" y="1700808"/>
            <a:ext cx="792088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 smtClean="0"/>
          </a:p>
          <a:p>
            <a:r>
              <a:rPr lang="en-US" sz="2400" dirty="0" smtClean="0"/>
              <a:t>Murillo, D. J. (31 de </a:t>
            </a:r>
            <a:r>
              <a:rPr lang="en-US" sz="2400" dirty="0" err="1" smtClean="0"/>
              <a:t>octubre</a:t>
            </a:r>
            <a:r>
              <a:rPr lang="en-US" sz="2400" dirty="0" smtClean="0"/>
              <a:t> de 2020). Mastor.cl. </a:t>
            </a:r>
            <a:r>
              <a:rPr lang="en-US" sz="2400" dirty="0" err="1" smtClean="0"/>
              <a:t>Obtenido</a:t>
            </a:r>
            <a:r>
              <a:rPr lang="en-US" sz="2400" dirty="0" smtClean="0"/>
              <a:t> de </a:t>
            </a:r>
            <a:r>
              <a:rPr lang="en-US" sz="2400" dirty="0" err="1" smtClean="0"/>
              <a:t>mastor.Cl</a:t>
            </a:r>
            <a:r>
              <a:rPr lang="en-US" sz="2400" dirty="0" smtClean="0"/>
              <a:t>: </a:t>
            </a:r>
            <a:r>
              <a:rPr lang="en-US" sz="2400" dirty="0" smtClean="0">
                <a:hlinkClick r:id="rId2"/>
              </a:rPr>
              <a:t>http://mastor.cl/blog/wpcontent/uploads/2016/01/Teoriafundamentada-una</a:t>
            </a:r>
            <a:r>
              <a:rPr lang="en-US" sz="2400" dirty="0" smtClean="0"/>
              <a:t> </a:t>
            </a:r>
            <a:r>
              <a:rPr lang="en-US" sz="2400" dirty="0" err="1" smtClean="0"/>
              <a:t>sintesis-pdf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s-MX" sz="2400" dirty="0" smtClean="0"/>
              <a:t>Ibáñez, B. D. (2015</a:t>
            </a:r>
            <a:r>
              <a:rPr lang="es-MX" sz="2400" dirty="0"/>
              <a:t>). La teoría Fundamentada (</a:t>
            </a:r>
            <a:r>
              <a:rPr lang="es-MX" sz="2400" dirty="0" err="1"/>
              <a:t>Grounded</a:t>
            </a:r>
            <a:r>
              <a:rPr lang="es-MX" sz="2400" dirty="0"/>
              <a:t> </a:t>
            </a:r>
            <a:r>
              <a:rPr lang="es-MX" sz="2400" dirty="0" err="1"/>
              <a:t>theory</a:t>
            </a:r>
            <a:r>
              <a:rPr lang="es-MX" sz="2400" dirty="0"/>
              <a:t>) metodología cualitativa de investigación </a:t>
            </a:r>
            <a:r>
              <a:rPr lang="es-MX" sz="2400" dirty="0" smtClean="0"/>
              <a:t>científica. </a:t>
            </a:r>
            <a:r>
              <a:rPr lang="es-MX" sz="2400" dirty="0"/>
              <a:t>Pensamiento y Gestión, 39, 119-146.</a:t>
            </a:r>
            <a:endParaRPr lang="en-US" sz="2400" dirty="0"/>
          </a:p>
        </p:txBody>
      </p:sp>
      <p:sp>
        <p:nvSpPr>
          <p:cNvPr id="2" name="1 CuadroTexto"/>
          <p:cNvSpPr txBox="1"/>
          <p:nvPr/>
        </p:nvSpPr>
        <p:spPr>
          <a:xfrm>
            <a:off x="2627784" y="882298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/>
              <a:t>Bibliografía</a:t>
            </a:r>
          </a:p>
        </p:txBody>
      </p:sp>
    </p:spTree>
    <p:extLst>
      <p:ext uri="{BB962C8B-B14F-4D97-AF65-F5344CB8AC3E}">
        <p14:creationId xmlns:p14="http://schemas.microsoft.com/office/powerpoint/2010/main" val="174728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064896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999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992888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636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08912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1644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8136904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971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427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20891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844639"/>
      </p:ext>
    </p:extLst>
  </p:cSld>
  <p:clrMapOvr>
    <a:masterClrMapping/>
  </p:clrMapOvr>
</p:sld>
</file>

<file path=ppt/theme/theme1.xml><?xml version="1.0" encoding="utf-8"?>
<a:theme xmlns:a="http://schemas.openxmlformats.org/drawingml/2006/main" name="Transmisión de listas">
  <a:themeElements>
    <a:clrScheme name="Alta costur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270</TotalTime>
  <Words>478</Words>
  <Application>Microsoft Office PowerPoint</Application>
  <PresentationFormat>Presentación en pantalla (4:3)</PresentationFormat>
  <Paragraphs>40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37" baseType="lpstr">
      <vt:lpstr>Georgia</vt:lpstr>
      <vt:lpstr>Trebuchet MS</vt:lpstr>
      <vt:lpstr>Transmisión de listas</vt:lpstr>
      <vt:lpstr>TIPOS DE INVESTIGACIÓN CUALITATIVA</vt:lpstr>
      <vt:lpstr>Roberto Hernández-Sampieri. </vt:lpstr>
      <vt:lpstr>Investigación cualitativa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Investigación acción.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La Teoría fundamentada </vt:lpstr>
      <vt:lpstr>La Teoría fundamentada </vt:lpstr>
      <vt:lpstr>Pasos de la teoría fundamentada</vt:lpstr>
      <vt:lpstr>La teoría fundamentamentada busca  </vt:lpstr>
      <vt:lpstr>La Teoría fundamentada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¿Qué es?</dc:title>
  <dc:creator>compaq</dc:creator>
  <cp:lastModifiedBy>Diana</cp:lastModifiedBy>
  <cp:revision>31</cp:revision>
  <dcterms:created xsi:type="dcterms:W3CDTF">2020-10-30T21:34:12Z</dcterms:created>
  <dcterms:modified xsi:type="dcterms:W3CDTF">2022-05-29T02:28:14Z</dcterms:modified>
</cp:coreProperties>
</file>