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5" r:id="rId9"/>
    <p:sldId id="267" r:id="rId10"/>
    <p:sldId id="268" r:id="rId11"/>
    <p:sldId id="269" r:id="rId12"/>
    <p:sldId id="271" r:id="rId13"/>
    <p:sldId id="274" r:id="rId14"/>
    <p:sldId id="273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8451CE9-06C0-4E9B-B19D-3AC9236A22A9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ABFD66-BD3E-47CD-A34B-D771166497EB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7584" y="980728"/>
            <a:ext cx="6912768" cy="187220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s-MX" sz="3600" dirty="0" smtClean="0">
                <a:latin typeface="Times New Roman Special G1" pitchFamily="18" charset="2"/>
              </a:rPr>
              <a:t>TALLER DE HERRAMIENTAS INTELECTUALES</a:t>
            </a:r>
            <a:endParaRPr lang="es-MX" sz="3600" dirty="0">
              <a:latin typeface="Times New Roman Special G1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88843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</p:spPr>
        <p:txBody>
          <a:bodyPr/>
          <a:lstStyle/>
          <a:p>
            <a:r>
              <a:rPr lang="es-MX" dirty="0" smtClean="0"/>
              <a:t>COMPORTAMIENTO DEL YO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8756" y="1988840"/>
            <a:ext cx="5292080" cy="479715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s-MX" dirty="0" smtClean="0"/>
              <a:t>   </a:t>
            </a:r>
            <a:r>
              <a:rPr lang="es-MX" sz="3600" dirty="0" smtClean="0">
                <a:latin typeface="Vijaya" pitchFamily="34" charset="0"/>
                <a:cs typeface="Vijaya" pitchFamily="34" charset="0"/>
              </a:rPr>
              <a:t>Es la capacidad del individuo para juzgar sus logros respecto a tareas determinadas…..</a:t>
            </a:r>
          </a:p>
          <a:p>
            <a:pPr marL="36576" indent="0">
              <a:buNone/>
            </a:pPr>
            <a:r>
              <a:rPr lang="es-MX" sz="3600" dirty="0" smtClean="0">
                <a:latin typeface="Vijaya" pitchFamily="34" charset="0"/>
                <a:cs typeface="Vijaya" pitchFamily="34" charset="0"/>
              </a:rPr>
              <a:t> </a:t>
            </a:r>
            <a:r>
              <a:rPr lang="es-MX" sz="3600" b="1" u="sng" dirty="0" smtClean="0">
                <a:latin typeface="Vijaya" pitchFamily="34" charset="0"/>
                <a:cs typeface="Vijaya" pitchFamily="34" charset="0"/>
              </a:rPr>
              <a:t>Es necesario preguntarnos</a:t>
            </a:r>
            <a:r>
              <a:rPr lang="es-MX" sz="3600" u="sng" dirty="0" smtClean="0">
                <a:latin typeface="Vijaya" pitchFamily="34" charset="0"/>
                <a:cs typeface="Vijaya" pitchFamily="34" charset="0"/>
              </a:rPr>
              <a:t>:</a:t>
            </a:r>
            <a:r>
              <a:rPr lang="es-MX" sz="3600" dirty="0" smtClean="0">
                <a:latin typeface="Vijaya" pitchFamily="34" charset="0"/>
                <a:cs typeface="Vijaya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s-MX" sz="3600" dirty="0" smtClean="0">
                <a:latin typeface="Vijaya" pitchFamily="34" charset="0"/>
                <a:cs typeface="Vijaya" pitchFamily="34" charset="0"/>
              </a:rPr>
              <a:t> Como, cuando lo logramos</a:t>
            </a:r>
          </a:p>
          <a:p>
            <a:pPr>
              <a:buFont typeface="Arial" pitchFamily="34" charset="0"/>
              <a:buChar char="•"/>
            </a:pPr>
            <a:r>
              <a:rPr lang="es-MX" sz="3600" dirty="0" smtClean="0">
                <a:latin typeface="Vijaya" pitchFamily="34" charset="0"/>
                <a:cs typeface="Vijaya" pitchFamily="34" charset="0"/>
              </a:rPr>
              <a:t> Realizar comparaciones</a:t>
            </a:r>
          </a:p>
          <a:p>
            <a:pPr>
              <a:buFont typeface="Arial" pitchFamily="34" charset="0"/>
              <a:buChar char="•"/>
            </a:pPr>
            <a:r>
              <a:rPr lang="es-MX" sz="3600" dirty="0" smtClean="0">
                <a:latin typeface="Vijaya" pitchFamily="34" charset="0"/>
                <a:cs typeface="Vijaya" pitchFamily="34" charset="0"/>
              </a:rPr>
              <a:t> Que hacer para mejorar</a:t>
            </a:r>
            <a:endParaRPr lang="es-MX" dirty="0"/>
          </a:p>
          <a:p>
            <a:pPr marL="36576" indent="0">
              <a:buNone/>
            </a:pP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980728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981922" y="1196752"/>
            <a:ext cx="4294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atin typeface="Segoe Print" pitchFamily="2" charset="0"/>
              </a:rPr>
              <a:t>AUTOEVALUACIÓN</a:t>
            </a:r>
            <a:endParaRPr lang="es-MX" sz="3200" dirty="0"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4887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</p:spPr>
        <p:txBody>
          <a:bodyPr/>
          <a:lstStyle/>
          <a:p>
            <a:r>
              <a:rPr lang="es-MX" dirty="0" smtClean="0"/>
              <a:t>COMPORTAMIENTO DEL YO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8756" y="1988840"/>
            <a:ext cx="5292080" cy="479715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s-MX" dirty="0" smtClean="0"/>
              <a:t>   </a:t>
            </a:r>
            <a:r>
              <a:rPr lang="es-MX" sz="3600" dirty="0" smtClean="0">
                <a:latin typeface="Vijaya" pitchFamily="34" charset="0"/>
                <a:cs typeface="Vijaya" pitchFamily="34" charset="0"/>
              </a:rPr>
              <a:t>Significa valorar mi propia existencia.</a:t>
            </a:r>
          </a:p>
          <a:p>
            <a:pPr marL="36576" indent="0">
              <a:buNone/>
            </a:pPr>
            <a:r>
              <a:rPr lang="es-MX" sz="3600" dirty="0" smtClean="0">
                <a:latin typeface="Vijaya" pitchFamily="34" charset="0"/>
                <a:cs typeface="Vijaya" pitchFamily="34" charset="0"/>
              </a:rPr>
              <a:t> </a:t>
            </a:r>
            <a:r>
              <a:rPr lang="es-MX" sz="3600" b="1" u="sng" dirty="0" smtClean="0">
                <a:latin typeface="Vijaya" pitchFamily="34" charset="0"/>
                <a:cs typeface="Vijaya" pitchFamily="34" charset="0"/>
              </a:rPr>
              <a:t>Es cuando</a:t>
            </a:r>
            <a:r>
              <a:rPr lang="es-MX" sz="3600" u="sng" dirty="0" smtClean="0">
                <a:latin typeface="Vijaya" pitchFamily="34" charset="0"/>
                <a:cs typeface="Vijaya" pitchFamily="34" charset="0"/>
              </a:rPr>
              <a:t>:</a:t>
            </a:r>
            <a:r>
              <a:rPr lang="es-MX" sz="3600" dirty="0" smtClean="0">
                <a:latin typeface="Vijaya" pitchFamily="34" charset="0"/>
                <a:cs typeface="Vijaya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s-MX" sz="3600" dirty="0" smtClean="0">
                <a:latin typeface="Vijaya" pitchFamily="34" charset="0"/>
                <a:cs typeface="Vijaya" pitchFamily="34" charset="0"/>
              </a:rPr>
              <a:t> Respeto a mi mismo y a los demás</a:t>
            </a:r>
          </a:p>
          <a:p>
            <a:pPr>
              <a:buFont typeface="Arial" pitchFamily="34" charset="0"/>
              <a:buChar char="•"/>
            </a:pPr>
            <a:r>
              <a:rPr lang="es-MX" sz="3600" dirty="0" smtClean="0">
                <a:latin typeface="Vijaya" pitchFamily="34" charset="0"/>
                <a:cs typeface="Vijaya" pitchFamily="34" charset="0"/>
              </a:rPr>
              <a:t> No existe sensación de inferioridad o superioridad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 marL="36576" indent="0">
              <a:buNone/>
            </a:pP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980728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405915" y="1196752"/>
            <a:ext cx="3446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atin typeface="Segoe Print" pitchFamily="2" charset="0"/>
              </a:rPr>
              <a:t>AUTORESPETO</a:t>
            </a:r>
            <a:endParaRPr lang="es-MX" sz="3200" dirty="0"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4887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</p:spPr>
        <p:txBody>
          <a:bodyPr/>
          <a:lstStyle/>
          <a:p>
            <a:r>
              <a:rPr lang="es-MX" dirty="0" smtClean="0"/>
              <a:t>AUTOESTIMA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52290"/>
            <a:ext cx="5292080" cy="479715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s-MX" dirty="0" smtClean="0"/>
              <a:t>   Es la valoración que cada uno de los seres humanos tenemos sobre nosotros mismos….lo que somos, lo que nos convertimos…..</a:t>
            </a:r>
          </a:p>
          <a:p>
            <a:pPr marL="36576" indent="0">
              <a:buNone/>
            </a:pPr>
            <a:endParaRPr lang="es-MX" dirty="0" smtClean="0"/>
          </a:p>
          <a:p>
            <a:pPr marL="36576" indent="0">
              <a:buNone/>
            </a:pPr>
            <a:r>
              <a:rPr lang="es-MX" dirty="0" smtClean="0"/>
              <a:t>El amor que nos dispensamos a nosotros mismos..!!</a:t>
            </a:r>
            <a:endParaRPr lang="es-MX" dirty="0"/>
          </a:p>
          <a:p>
            <a:pPr marL="36576" indent="0">
              <a:buNone/>
            </a:pP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980728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824350" cy="444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256" y="-99392"/>
            <a:ext cx="8856984" cy="936104"/>
          </a:xfrm>
        </p:spPr>
        <p:txBody>
          <a:bodyPr>
            <a:normAutofit/>
          </a:bodyPr>
          <a:lstStyle/>
          <a:p>
            <a:r>
              <a:rPr lang="es-MX" dirty="0" smtClean="0"/>
              <a:t>AUTOESTIMA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764704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9"/>
            <a:ext cx="4968551" cy="57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4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</p:spPr>
        <p:txBody>
          <a:bodyPr/>
          <a:lstStyle/>
          <a:p>
            <a:r>
              <a:rPr lang="es-MX" dirty="0" smtClean="0"/>
              <a:t>EN RESUMEN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980728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755576" y="1844824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s-MX" dirty="0" smtClean="0"/>
              <a:t>   </a:t>
            </a:r>
            <a:r>
              <a:rPr lang="es-MX" sz="4000" dirty="0" smtClean="0">
                <a:latin typeface="Segoe Print" pitchFamily="2" charset="0"/>
              </a:rPr>
              <a:t>´´Todo mejoramiento de la sociedad comienza con el mejoramiento del individuo´´</a:t>
            </a:r>
          </a:p>
          <a:p>
            <a:pPr marL="36576" indent="0">
              <a:buNone/>
            </a:pPr>
            <a:endParaRPr lang="es-MX" sz="4000" dirty="0">
              <a:latin typeface="Segoe Print" pitchFamily="2" charset="0"/>
            </a:endParaRPr>
          </a:p>
          <a:p>
            <a:pPr marL="36576" indent="0" algn="r">
              <a:buNone/>
            </a:pPr>
            <a:r>
              <a:rPr lang="es-MX" sz="2400" dirty="0" smtClean="0">
                <a:latin typeface="Segoe Print" pitchFamily="2" charset="0"/>
              </a:rPr>
              <a:t>Jorge Ángel Livraga R.</a:t>
            </a:r>
            <a:endParaRPr lang="es-MX" sz="24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del curso: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001419"/>
          </a:xfrm>
        </p:spPr>
        <p:txBody>
          <a:bodyPr/>
          <a:lstStyle/>
          <a:p>
            <a:pPr marL="36576" indent="0">
              <a:buNone/>
            </a:pPr>
            <a:r>
              <a:rPr lang="es-MX" dirty="0" smtClean="0"/>
              <a:t>         El alumno desarrollara habilidades de:</a:t>
            </a:r>
          </a:p>
          <a:p>
            <a:pPr marL="36576" indent="0">
              <a:buNone/>
            </a:pPr>
            <a:endParaRPr lang="es-MX" dirty="0" smtClean="0"/>
          </a:p>
          <a:p>
            <a:pPr algn="ctr">
              <a:buFont typeface="Wingdings" pitchFamily="2" charset="2"/>
              <a:buChar char="ü"/>
            </a:pPr>
            <a:r>
              <a:rPr lang="es-MX" dirty="0" smtClean="0"/>
              <a:t>Autoconocimiento</a:t>
            </a:r>
          </a:p>
          <a:p>
            <a:pPr algn="ctr">
              <a:buFont typeface="Wingdings" pitchFamily="2" charset="2"/>
              <a:buChar char="ü"/>
            </a:pPr>
            <a:r>
              <a:rPr lang="es-MX" dirty="0" smtClean="0"/>
              <a:t>Autoaprendizaje</a:t>
            </a:r>
          </a:p>
          <a:p>
            <a:pPr algn="ctr">
              <a:buFont typeface="Wingdings" pitchFamily="2" charset="2"/>
              <a:buChar char="ü"/>
            </a:pPr>
            <a:r>
              <a:rPr lang="es-MX" dirty="0" smtClean="0"/>
              <a:t>Comunicación efectiva</a:t>
            </a:r>
          </a:p>
          <a:p>
            <a:pPr algn="ctr">
              <a:buFont typeface="Wingdings" pitchFamily="2" charset="2"/>
              <a:buChar char="ü"/>
            </a:pPr>
            <a:r>
              <a:rPr lang="es-MX" dirty="0" smtClean="0"/>
              <a:t>Toma de decisiones </a:t>
            </a:r>
          </a:p>
          <a:p>
            <a:pPr algn="ctr">
              <a:buFont typeface="Wingdings" pitchFamily="2" charset="2"/>
              <a:buChar char="ü"/>
            </a:pPr>
            <a:r>
              <a:rPr lang="es-MX" dirty="0" smtClean="0"/>
              <a:t>Evaluación de resultados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47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922114"/>
          </a:xfrm>
        </p:spPr>
        <p:txBody>
          <a:bodyPr/>
          <a:lstStyle/>
          <a:p>
            <a:r>
              <a:rPr lang="es-MX" dirty="0" smtClean="0"/>
              <a:t>Unidad 1.- Aprender a ser.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4824536" cy="5616624"/>
          </a:xfrm>
        </p:spPr>
        <p:txBody>
          <a:bodyPr>
            <a:normAutofit/>
          </a:bodyPr>
          <a:lstStyle/>
          <a:p>
            <a:r>
              <a:rPr lang="es-MX" b="1" i="1" u="sng" dirty="0" smtClean="0"/>
              <a:t>Personalidad.</a:t>
            </a:r>
          </a:p>
          <a:p>
            <a:pPr marL="36576" indent="0">
              <a:buNone/>
            </a:pPr>
            <a:r>
              <a:rPr lang="es-MX" dirty="0"/>
              <a:t>   </a:t>
            </a:r>
            <a:endParaRPr lang="es-MX" dirty="0" smtClean="0"/>
          </a:p>
          <a:p>
            <a:pPr marL="36576" indent="0">
              <a:buNone/>
            </a:pP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  La </a:t>
            </a:r>
            <a:r>
              <a:rPr lang="es-MX" sz="3200" dirty="0">
                <a:latin typeface="Times New Roman" pitchFamily="18" charset="0"/>
                <a:cs typeface="Times New Roman" pitchFamily="18" charset="0"/>
              </a:rPr>
              <a:t>personalidad es el conjunto de características físicas, genéticas y sociales que reúne un individuo, y que lo hacen diferente y único respecto del resto de los individuos</a:t>
            </a:r>
            <a:r>
              <a:rPr lang="es-MX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75285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0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20472" cy="1143000"/>
          </a:xfrm>
        </p:spPr>
        <p:txBody>
          <a:bodyPr/>
          <a:lstStyle/>
          <a:p>
            <a:r>
              <a:rPr lang="es-MX" dirty="0" smtClean="0"/>
              <a:t> PERSONALIDAD</a:t>
            </a:r>
            <a:r>
              <a:rPr lang="es-MX" u="sng" dirty="0" smtClean="0"/>
              <a:t>                                    </a:t>
            </a:r>
            <a:endParaRPr lang="es-MX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544616"/>
          </a:xfrm>
        </p:spPr>
        <p:txBody>
          <a:bodyPr>
            <a:normAutofit/>
          </a:bodyPr>
          <a:lstStyle/>
          <a:p>
            <a:r>
              <a:rPr lang="es-MX" dirty="0"/>
              <a:t>En tanto, </a:t>
            </a:r>
            <a:r>
              <a:rPr lang="es-MX" b="1" u="sng" dirty="0">
                <a:solidFill>
                  <a:srgbClr val="FF0000"/>
                </a:solidFill>
              </a:rPr>
              <a:t>la interrelación y la comunión</a:t>
            </a:r>
            <a:r>
              <a:rPr lang="es-MX" dirty="0"/>
              <a:t> de todas estas características, </a:t>
            </a:r>
            <a:r>
              <a:rPr lang="es-MX" b="1" u="sng" dirty="0">
                <a:solidFill>
                  <a:srgbClr val="FF0000"/>
                </a:solidFill>
              </a:rPr>
              <a:t>generalmente estables</a:t>
            </a:r>
            <a:r>
              <a:rPr lang="es-MX" dirty="0"/>
              <a:t>, serán las que determinarán la conducta y el comportamiento de una </a:t>
            </a:r>
            <a:r>
              <a:rPr lang="es-MX" dirty="0" smtClean="0"/>
              <a:t>persona.</a:t>
            </a:r>
          </a:p>
          <a:p>
            <a:endParaRPr lang="es-MX" dirty="0"/>
          </a:p>
          <a:p>
            <a:r>
              <a:rPr lang="es-MX" dirty="0" smtClean="0"/>
              <a:t>Y de </a:t>
            </a:r>
            <a:r>
              <a:rPr lang="es-MX" dirty="0"/>
              <a:t>acuerdo a la estabilidad de las mismas, predecir la respuesta que puede dar un individuo al cual conocemos ante determinada circunstancia o estímulo.</a:t>
            </a:r>
          </a:p>
          <a:p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1052736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/>
          <a:lstStyle/>
          <a:p>
            <a:r>
              <a:rPr lang="es-MX" dirty="0" smtClean="0"/>
              <a:t>PERSONALIDAD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5" y="1728788"/>
            <a:ext cx="7909906" cy="436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35496" y="1052736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67600" cy="936104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Vijaya" pitchFamily="34" charset="0"/>
                <a:cs typeface="Vijaya" pitchFamily="34" charset="0"/>
              </a:rPr>
              <a:t>FACTORES DE PERSONALIDAD</a:t>
            </a:r>
            <a:endParaRPr lang="es-MX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124744"/>
            <a:ext cx="9001000" cy="57332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MX" dirty="0" smtClean="0"/>
              <a:t>Carácter</a:t>
            </a:r>
          </a:p>
          <a:p>
            <a:pPr marL="36576" indent="0">
              <a:buNone/>
            </a:pPr>
            <a:r>
              <a:rPr lang="es-MX" sz="2400" dirty="0"/>
              <a:t>El carácter no es algo que se traiga desde el seno materno, sino que se ve afectado rotundamente por el </a:t>
            </a:r>
            <a:r>
              <a:rPr lang="es-MX" sz="2400" b="1" dirty="0"/>
              <a:t>medio ambiente</a:t>
            </a:r>
            <a:r>
              <a:rPr lang="es-MX" sz="2400" dirty="0"/>
              <a:t>, la </a:t>
            </a:r>
            <a:r>
              <a:rPr lang="es-MX" sz="2400" b="1" dirty="0"/>
              <a:t>cultura</a:t>
            </a:r>
            <a:r>
              <a:rPr lang="es-MX" sz="2400" dirty="0"/>
              <a:t> y el </a:t>
            </a:r>
            <a:r>
              <a:rPr lang="es-MX" sz="2400" b="1" dirty="0"/>
              <a:t>entorno social</a:t>
            </a:r>
            <a:r>
              <a:rPr lang="es-MX" sz="2400" dirty="0"/>
              <a:t> donde cada persona se forma.</a:t>
            </a:r>
            <a:br>
              <a:rPr lang="es-MX" sz="2400" dirty="0"/>
            </a:br>
            <a:endParaRPr lang="es-MX" sz="2400" dirty="0"/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Temperamento</a:t>
            </a:r>
          </a:p>
          <a:p>
            <a:pPr marL="36576" indent="0">
              <a:buNone/>
            </a:pPr>
            <a:r>
              <a:rPr lang="es-MX" sz="2400" dirty="0" smtClean="0"/>
              <a:t>Vinculado </a:t>
            </a:r>
            <a:r>
              <a:rPr lang="es-MX" sz="2400" dirty="0"/>
              <a:t>a la manera de ser y a la forma de reaccionar de los seres </a:t>
            </a:r>
            <a:r>
              <a:rPr lang="es-MX" sz="2400" dirty="0" smtClean="0"/>
              <a:t>humanos.</a:t>
            </a:r>
          </a:p>
          <a:p>
            <a:pPr marL="36576" indent="0">
              <a:buNone/>
            </a:pPr>
            <a:endParaRPr lang="es-MX" sz="2400" dirty="0"/>
          </a:p>
          <a:p>
            <a:pPr marL="36576" indent="0" algn="ctr">
              <a:buNone/>
            </a:pPr>
            <a:r>
              <a:rPr lang="es-MX" sz="3200" b="1" i="1" u="sng" dirty="0">
                <a:latin typeface="Segoe Print" pitchFamily="2" charset="0"/>
              </a:rPr>
              <a:t>¿</a:t>
            </a:r>
            <a:r>
              <a:rPr lang="es-MX" sz="3200" b="1" i="1" u="sng" dirty="0" smtClean="0">
                <a:latin typeface="Segoe Print" pitchFamily="2" charset="0"/>
              </a:rPr>
              <a:t>Cuál se puede moldear de las dos?</a:t>
            </a:r>
            <a:r>
              <a:rPr lang="es-MX" sz="3200" b="1" i="1" u="sng" dirty="0">
                <a:latin typeface="Segoe Print" pitchFamily="2" charset="0"/>
              </a:rPr>
              <a:t/>
            </a:r>
            <a:br>
              <a:rPr lang="es-MX" sz="3200" b="1" i="1" u="sng" dirty="0">
                <a:latin typeface="Segoe Print" pitchFamily="2" charset="0"/>
              </a:rPr>
            </a:br>
            <a:r>
              <a:rPr lang="es-MX" dirty="0"/>
              <a:t/>
            </a:r>
            <a:br>
              <a:rPr lang="es-MX" dirty="0"/>
            </a:br>
            <a:endParaRPr lang="es-MX" dirty="0" smtClean="0"/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1052736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67600" cy="936104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Vijaya" pitchFamily="34" charset="0"/>
                <a:cs typeface="Vijaya" pitchFamily="34" charset="0"/>
              </a:rPr>
              <a:t>FACTORES DE PERSONALIDAD</a:t>
            </a:r>
            <a:endParaRPr lang="es-MX" dirty="0">
              <a:latin typeface="Vijaya" pitchFamily="34" charset="0"/>
              <a:cs typeface="Vijaya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1052736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700837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8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</p:spPr>
        <p:txBody>
          <a:bodyPr/>
          <a:lstStyle/>
          <a:p>
            <a:r>
              <a:rPr lang="es-MX" dirty="0" smtClean="0"/>
              <a:t>COMPORTAMIENTO DEL YO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2862" y="1780659"/>
            <a:ext cx="4248472" cy="4797152"/>
          </a:xfrm>
        </p:spPr>
        <p:txBody>
          <a:bodyPr/>
          <a:lstStyle/>
          <a:p>
            <a:pPr marL="36576" indent="0">
              <a:buNone/>
            </a:pPr>
            <a:r>
              <a:rPr lang="es-MX" dirty="0" smtClean="0"/>
              <a:t>  </a:t>
            </a:r>
          </a:p>
          <a:p>
            <a:pPr marL="36576" indent="0">
              <a:buNone/>
            </a:pPr>
            <a:r>
              <a:rPr lang="es-MX" dirty="0" smtClean="0"/>
              <a:t> </a:t>
            </a:r>
            <a:r>
              <a:rPr lang="es-MX" sz="3600" dirty="0" smtClean="0">
                <a:latin typeface="Vijaya" pitchFamily="34" charset="0"/>
                <a:cs typeface="Vijaya" pitchFamily="34" charset="0"/>
              </a:rPr>
              <a:t>Es el resultado del proceso reflexivo por medio del cual una persona adquiere noción de su yo y de sus propias cualidades y características.</a:t>
            </a:r>
          </a:p>
          <a:p>
            <a:pPr marL="36576" indent="0">
              <a:buNone/>
            </a:pPr>
            <a:endParaRPr lang="es-MX" dirty="0"/>
          </a:p>
          <a:p>
            <a:pPr marL="36576" indent="0">
              <a:buNone/>
            </a:pP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980728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699792" y="1196752"/>
            <a:ext cx="4859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latin typeface="Segoe Print" pitchFamily="2" charset="0"/>
              </a:rPr>
              <a:t>AUTOCONOCIMIENTO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1527"/>
            <a:ext cx="3240360" cy="482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0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</p:spPr>
        <p:txBody>
          <a:bodyPr/>
          <a:lstStyle/>
          <a:p>
            <a:r>
              <a:rPr lang="es-MX" dirty="0" smtClean="0"/>
              <a:t>COMPORTAMIENTO DEL YO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2862" y="1780659"/>
            <a:ext cx="4248472" cy="4797152"/>
          </a:xfrm>
        </p:spPr>
        <p:txBody>
          <a:bodyPr/>
          <a:lstStyle/>
          <a:p>
            <a:pPr marL="36576" indent="0">
              <a:buNone/>
            </a:pPr>
            <a:r>
              <a:rPr lang="es-MX" dirty="0" smtClean="0"/>
              <a:t>  </a:t>
            </a:r>
          </a:p>
          <a:p>
            <a:pPr marL="36576" indent="0">
              <a:buNone/>
            </a:pPr>
            <a:r>
              <a:rPr lang="es-MX" dirty="0" smtClean="0"/>
              <a:t> </a:t>
            </a:r>
            <a:r>
              <a:rPr lang="es-MX" sz="3600" dirty="0" smtClean="0">
                <a:latin typeface="Vijaya" pitchFamily="34" charset="0"/>
                <a:cs typeface="Vijaya" pitchFamily="34" charset="0"/>
              </a:rPr>
              <a:t>Es el conjunto de características (físicas, intelectuales, afectivas, sociales, etc.) que conforman la imagen que un sujeto tiene de si mismo.</a:t>
            </a:r>
          </a:p>
          <a:p>
            <a:pPr marL="36576" indent="0">
              <a:buNone/>
            </a:pPr>
            <a:endParaRPr lang="es-MX" dirty="0"/>
          </a:p>
          <a:p>
            <a:pPr marL="36576" indent="0">
              <a:buNone/>
            </a:pP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5496" y="980728"/>
            <a:ext cx="9108504" cy="0"/>
          </a:xfrm>
          <a:prstGeom prst="line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209549" y="1196752"/>
            <a:ext cx="3839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smtClean="0">
                <a:latin typeface="Segoe Print" pitchFamily="2" charset="0"/>
              </a:rPr>
              <a:t>AUTOCONCEPTO</a:t>
            </a:r>
            <a:endParaRPr lang="es-MX" sz="3200" dirty="0"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5" y="1988840"/>
            <a:ext cx="390276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6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422</TotalTime>
  <Words>346</Words>
  <Application>Microsoft Office PowerPoint</Application>
  <PresentationFormat>Presentación en pantalla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Técnico</vt:lpstr>
      <vt:lpstr>Presentación de PowerPoint</vt:lpstr>
      <vt:lpstr>Objetivo del curso:</vt:lpstr>
      <vt:lpstr>Unidad 1.- Aprender a ser.</vt:lpstr>
      <vt:lpstr> PERSONALIDAD                                    </vt:lpstr>
      <vt:lpstr>PERSONALIDAD</vt:lpstr>
      <vt:lpstr>FACTORES DE PERSONALIDAD</vt:lpstr>
      <vt:lpstr>FACTORES DE PERSONALIDAD</vt:lpstr>
      <vt:lpstr>COMPORTAMIENTO DEL YO</vt:lpstr>
      <vt:lpstr>COMPORTAMIENTO DEL YO</vt:lpstr>
      <vt:lpstr>COMPORTAMIENTO DEL YO</vt:lpstr>
      <vt:lpstr>COMPORTAMIENTO DEL YO</vt:lpstr>
      <vt:lpstr>AUTOESTIMA</vt:lpstr>
      <vt:lpstr>AUTOESTIMA</vt:lpstr>
      <vt:lpstr>EN RESUMEN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PREMIER 2011</dc:creator>
  <cp:lastModifiedBy>PREMIER 2011</cp:lastModifiedBy>
  <cp:revision>30</cp:revision>
  <dcterms:created xsi:type="dcterms:W3CDTF">2013-10-24T03:58:26Z</dcterms:created>
  <dcterms:modified xsi:type="dcterms:W3CDTF">2014-03-25T06:00:43Z</dcterms:modified>
</cp:coreProperties>
</file>